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2"/>
  </p:notesMasterIdLst>
  <p:handoutMasterIdLst>
    <p:handoutMasterId r:id="rId43"/>
  </p:handoutMasterIdLst>
  <p:sldIdLst>
    <p:sldId id="493" r:id="rId2"/>
    <p:sldId id="495" r:id="rId3"/>
    <p:sldId id="494" r:id="rId4"/>
    <p:sldId id="492" r:id="rId5"/>
    <p:sldId id="491" r:id="rId6"/>
    <p:sldId id="490" r:id="rId7"/>
    <p:sldId id="489" r:id="rId8"/>
    <p:sldId id="516" r:id="rId9"/>
    <p:sldId id="518" r:id="rId10"/>
    <p:sldId id="528" r:id="rId11"/>
    <p:sldId id="512" r:id="rId12"/>
    <p:sldId id="500" r:id="rId13"/>
    <p:sldId id="503" r:id="rId14"/>
    <p:sldId id="321" r:id="rId15"/>
    <p:sldId id="501" r:id="rId16"/>
    <p:sldId id="504" r:id="rId17"/>
    <p:sldId id="505" r:id="rId18"/>
    <p:sldId id="507" r:id="rId19"/>
    <p:sldId id="508" r:id="rId20"/>
    <p:sldId id="509" r:id="rId21"/>
    <p:sldId id="510" r:id="rId22"/>
    <p:sldId id="506" r:id="rId23"/>
    <p:sldId id="502" r:id="rId24"/>
    <p:sldId id="488" r:id="rId25"/>
    <p:sldId id="413" r:id="rId26"/>
    <p:sldId id="533" r:id="rId27"/>
    <p:sldId id="462" r:id="rId28"/>
    <p:sldId id="447" r:id="rId29"/>
    <p:sldId id="441" r:id="rId30"/>
    <p:sldId id="422" r:id="rId31"/>
    <p:sldId id="445" r:id="rId32"/>
    <p:sldId id="467" r:id="rId33"/>
    <p:sldId id="521" r:id="rId34"/>
    <p:sldId id="522" r:id="rId35"/>
    <p:sldId id="524" r:id="rId36"/>
    <p:sldId id="525" r:id="rId37"/>
    <p:sldId id="498" r:id="rId38"/>
    <p:sldId id="499" r:id="rId39"/>
    <p:sldId id="513" r:id="rId40"/>
    <p:sldId id="514" r:id="rId4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34141543-B0A8-408D-94CA-B09795323605}">
          <p14:sldIdLst>
            <p14:sldId id="493"/>
            <p14:sldId id="495"/>
            <p14:sldId id="494"/>
            <p14:sldId id="492"/>
            <p14:sldId id="491"/>
            <p14:sldId id="490"/>
            <p14:sldId id="489"/>
            <p14:sldId id="516"/>
            <p14:sldId id="518"/>
            <p14:sldId id="528"/>
            <p14:sldId id="512"/>
            <p14:sldId id="500"/>
            <p14:sldId id="503"/>
            <p14:sldId id="321"/>
            <p14:sldId id="501"/>
            <p14:sldId id="504"/>
            <p14:sldId id="505"/>
            <p14:sldId id="507"/>
            <p14:sldId id="508"/>
            <p14:sldId id="509"/>
            <p14:sldId id="510"/>
            <p14:sldId id="506"/>
            <p14:sldId id="502"/>
            <p14:sldId id="488"/>
            <p14:sldId id="413"/>
            <p14:sldId id="533"/>
            <p14:sldId id="462"/>
            <p14:sldId id="447"/>
            <p14:sldId id="441"/>
            <p14:sldId id="422"/>
            <p14:sldId id="445"/>
            <p14:sldId id="467"/>
            <p14:sldId id="521"/>
            <p14:sldId id="522"/>
            <p14:sldId id="524"/>
            <p14:sldId id="525"/>
            <p14:sldId id="498"/>
            <p14:sldId id="499"/>
            <p14:sldId id="513"/>
            <p14:sldId id="5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00FF00"/>
    <a:srgbClr val="008000"/>
    <a:srgbClr val="339933"/>
    <a:srgbClr val="00CC00"/>
    <a:srgbClr val="FF99FF"/>
    <a:srgbClr val="000099"/>
    <a:srgbClr val="EF11D5"/>
    <a:srgbClr val="0033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718" autoAdjust="0"/>
  </p:normalViewPr>
  <p:slideViewPr>
    <p:cSldViewPr snapToGrid="0" snapToObjects="1">
      <p:cViewPr varScale="1">
        <p:scale>
          <a:sx n="72" d="100"/>
          <a:sy n="72" d="100"/>
        </p:scale>
        <p:origin x="4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100" d="100"/>
          <a:sy n="100" d="100"/>
        </p:scale>
        <p:origin x="-546" y="1944"/>
      </p:cViewPr>
      <p:guideLst>
        <p:guide orient="horz" pos="3131"/>
        <p:guide pos="214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0"/>
            <a:ext cx="2949575" cy="496888"/>
          </a:xfrm>
          <a:prstGeom prst="rect">
            <a:avLst/>
          </a:prstGeom>
        </p:spPr>
        <p:txBody>
          <a:bodyPr vert="horz" lIns="91440" tIns="45720" rIns="91440" bIns="45720" rtlCol="0"/>
          <a:lstStyle>
            <a:lvl1pPr algn="r">
              <a:defRPr sz="1200"/>
            </a:lvl1pPr>
          </a:lstStyle>
          <a:p>
            <a:fld id="{6CCC7A0B-5DB4-4B42-8B7D-5467374C22AD}" type="datetimeFigureOut">
              <a:rPr kumimoji="1" lang="ja-JP" altLang="en-US" smtClean="0"/>
              <a:pPr/>
              <a:t>2021/1/21</a:t>
            </a:fld>
            <a:endParaRPr kumimoji="1" lang="ja-JP" altLang="en-US"/>
          </a:p>
        </p:txBody>
      </p:sp>
      <p:sp>
        <p:nvSpPr>
          <p:cNvPr id="4" name="フッター プレースホルダー 3"/>
          <p:cNvSpPr>
            <a:spLocks noGrp="1"/>
          </p:cNvSpPr>
          <p:nvPr>
            <p:ph type="ftr" sz="quarter" idx="2"/>
          </p:nvPr>
        </p:nvSpPr>
        <p:spPr>
          <a:xfrm>
            <a:off x="2" y="9440866"/>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6887"/>
          </a:xfrm>
          <a:prstGeom prst="rect">
            <a:avLst/>
          </a:prstGeom>
        </p:spPr>
        <p:txBody>
          <a:bodyPr vert="horz" lIns="91440" tIns="45720" rIns="91440" bIns="45720" rtlCol="0" anchor="b"/>
          <a:lstStyle>
            <a:lvl1pPr algn="r">
              <a:defRPr sz="1200"/>
            </a:lvl1pPr>
          </a:lstStyle>
          <a:p>
            <a:fld id="{F6A7524D-D536-4E43-8EEA-B4D45F18938E}" type="slidenum">
              <a:rPr kumimoji="1" lang="ja-JP" altLang="en-US" smtClean="0"/>
              <a:pPr/>
              <a:t>‹#›</a:t>
            </a:fld>
            <a:endParaRPr kumimoji="1" lang="ja-JP" altLang="en-US"/>
          </a:p>
        </p:txBody>
      </p:sp>
    </p:spTree>
    <p:extLst>
      <p:ext uri="{BB962C8B-B14F-4D97-AF65-F5344CB8AC3E}">
        <p14:creationId xmlns:p14="http://schemas.microsoft.com/office/powerpoint/2010/main" val="468869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40" tIns="45720" rIns="91440" bIns="45720" rtlCol="0"/>
          <a:lstStyle>
            <a:lvl1pPr algn="r">
              <a:defRPr sz="1200"/>
            </a:lvl1pPr>
          </a:lstStyle>
          <a:p>
            <a:fld id="{77103242-CDED-4064-8CA3-34BA790905F7}" type="datetimeFigureOut">
              <a:rPr kumimoji="1" lang="ja-JP" altLang="en-US" smtClean="0"/>
              <a:pPr/>
              <a:t>2021/1/21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40" y="4721227"/>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6"/>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6"/>
            <a:ext cx="2949575" cy="496887"/>
          </a:xfrm>
          <a:prstGeom prst="rect">
            <a:avLst/>
          </a:prstGeom>
        </p:spPr>
        <p:txBody>
          <a:bodyPr vert="horz" lIns="91440" tIns="45720" rIns="91440" bIns="45720" rtlCol="0" anchor="b"/>
          <a:lstStyle>
            <a:lvl1pPr algn="r">
              <a:defRPr sz="1200"/>
            </a:lvl1pPr>
          </a:lstStyle>
          <a:p>
            <a:fld id="{02D106F3-5149-4321-9B0A-8F5DAEB2BCE4}" type="slidenum">
              <a:rPr kumimoji="1" lang="ja-JP" altLang="en-US" smtClean="0"/>
              <a:pPr/>
              <a:t>‹#›</a:t>
            </a:fld>
            <a:endParaRPr kumimoji="1" lang="ja-JP" altLang="en-US"/>
          </a:p>
        </p:txBody>
      </p:sp>
    </p:spTree>
    <p:extLst>
      <p:ext uri="{BB962C8B-B14F-4D97-AF65-F5344CB8AC3E}">
        <p14:creationId xmlns:p14="http://schemas.microsoft.com/office/powerpoint/2010/main" val="20120317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2D106F3-5149-4321-9B0A-8F5DAEB2BCE4}" type="slidenum">
              <a:rPr kumimoji="1" lang="ja-JP" altLang="en-US" smtClean="0"/>
              <a:pPr/>
              <a:t>0</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19595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34FC7F3-92E7-4A22-AB06-6A2F9B195B95}"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31</a:t>
            </a:fld>
            <a:endParaRPr lang="ja-JP" altLang="en-US"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5067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F43527D-E289-466E-BEDE-0668771965DF}" type="slidenum">
              <a:rPr lang="ja-JP" altLang="en-US">
                <a:latin typeface="游ゴシック" panose="020B0400000000000000" pitchFamily="50" charset="-128"/>
                <a:ea typeface="游ゴシック" panose="020B0400000000000000" pitchFamily="50" charset="-128"/>
              </a:rPr>
              <a:pPr fontAlgn="base">
                <a:spcBef>
                  <a:spcPct val="0"/>
                </a:spcBef>
                <a:spcAft>
                  <a:spcPct val="0"/>
                </a:spcAft>
              </a:pPr>
              <a:t>32</a:t>
            </a:fld>
            <a:endParaRPr lang="ja-JP" altLang="en-US">
              <a:latin typeface="游ゴシック" panose="020B0400000000000000" pitchFamily="50" charset="-128"/>
              <a:ea typeface="游ゴシック" panose="020B0400000000000000" pitchFamily="50" charset="-128"/>
            </a:endParaRPr>
          </a:p>
        </p:txBody>
      </p:sp>
      <p:sp>
        <p:nvSpPr>
          <p:cNvPr id="4100" name="ノート プレースホルダー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Tree>
    <p:extLst>
      <p:ext uri="{BB962C8B-B14F-4D97-AF65-F5344CB8AC3E}">
        <p14:creationId xmlns:p14="http://schemas.microsoft.com/office/powerpoint/2010/main" val="144025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91763BF-CC70-47B3-9519-487905B37AE0}" type="slidenum">
              <a:rPr lang="ja-JP" altLang="en-US">
                <a:latin typeface="游ゴシック" panose="020B0400000000000000" pitchFamily="50" charset="-128"/>
                <a:ea typeface="游ゴシック" panose="020B0400000000000000" pitchFamily="50" charset="-128"/>
              </a:rPr>
              <a:pPr fontAlgn="base">
                <a:spcBef>
                  <a:spcPct val="0"/>
                </a:spcBef>
                <a:spcAft>
                  <a:spcPct val="0"/>
                </a:spcAft>
              </a:pPr>
              <a:t>34</a:t>
            </a:fld>
            <a:endParaRPr lang="ja-JP" altLang="en-US">
              <a:latin typeface="游ゴシック" panose="020B0400000000000000" pitchFamily="50" charset="-128"/>
              <a:ea typeface="游ゴシック" panose="020B0400000000000000" pitchFamily="50" charset="-128"/>
            </a:endParaRPr>
          </a:p>
        </p:txBody>
      </p:sp>
      <p:sp>
        <p:nvSpPr>
          <p:cNvPr id="4100" name="ノート プレースホルダー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Tree>
    <p:extLst>
      <p:ext uri="{BB962C8B-B14F-4D97-AF65-F5344CB8AC3E}">
        <p14:creationId xmlns:p14="http://schemas.microsoft.com/office/powerpoint/2010/main" val="67579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2D106F3-5149-4321-9B0A-8F5DAEB2BCE4}" type="slidenum">
              <a:rPr kumimoji="1" lang="ja-JP" altLang="en-US" smtClean="0"/>
              <a:pPr/>
              <a:t>4</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35277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2D106F3-5149-4321-9B0A-8F5DAEB2BCE4}" type="slidenum">
              <a:rPr kumimoji="1" lang="ja-JP" altLang="en-US" smtClean="0"/>
              <a:pPr/>
              <a:t>13</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2748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D106F3-5149-4321-9B0A-8F5DAEB2BCE4}" type="slidenum">
              <a:rPr kumimoji="1" lang="ja-JP" altLang="en-US" smtClean="0"/>
              <a:pPr/>
              <a:t>16</a:t>
            </a:fld>
            <a:endParaRPr kumimoji="1" lang="ja-JP" altLang="en-US"/>
          </a:p>
        </p:txBody>
      </p:sp>
    </p:spTree>
    <p:extLst>
      <p:ext uri="{BB962C8B-B14F-4D97-AF65-F5344CB8AC3E}">
        <p14:creationId xmlns:p14="http://schemas.microsoft.com/office/powerpoint/2010/main" val="343754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2D106F3-5149-4321-9B0A-8F5DAEB2BCE4}" type="slidenum">
              <a:rPr kumimoji="1" lang="ja-JP" altLang="en-US" smtClean="0"/>
              <a:pPr/>
              <a:t>19</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70532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D106F3-5149-4321-9B0A-8F5DAEB2BCE4}" type="slidenum">
              <a:rPr kumimoji="1" lang="ja-JP" altLang="en-US" smtClean="0"/>
              <a:pPr/>
              <a:t>20</a:t>
            </a:fld>
            <a:endParaRPr kumimoji="1" lang="ja-JP" altLang="en-US"/>
          </a:p>
        </p:txBody>
      </p:sp>
    </p:spTree>
    <p:extLst>
      <p:ext uri="{BB962C8B-B14F-4D97-AF65-F5344CB8AC3E}">
        <p14:creationId xmlns:p14="http://schemas.microsoft.com/office/powerpoint/2010/main" val="128187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2D106F3-5149-4321-9B0A-8F5DAEB2BCE4}" type="slidenum">
              <a:rPr kumimoji="1" lang="ja-JP" altLang="en-US" smtClean="0"/>
              <a:pPr/>
              <a:t>24</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18873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FD509B8-458A-4E40-B86C-62AA61E5F1C5}"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27</a:t>
            </a:fld>
            <a:endParaRPr lang="ja-JP" altLang="en-US"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2289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02D106F3-5149-4321-9B0A-8F5DAEB2BCE4}" type="slidenum">
              <a:rPr kumimoji="1" lang="ja-JP" altLang="en-US" smtClean="0"/>
              <a:pPr/>
              <a:t>29</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0523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graphicFrame>
        <p:nvGraphicFramePr>
          <p:cNvPr id="14" name="表 13"/>
          <p:cNvGraphicFramePr>
            <a:graphicFrameLocks noGrp="1"/>
          </p:cNvGraphicFramePr>
          <p:nvPr userDrawn="1">
            <p:extLst>
              <p:ext uri="{D42A27DB-BD31-4B8C-83A1-F6EECF244321}">
                <p14:modId xmlns:p14="http://schemas.microsoft.com/office/powerpoint/2010/main" val="3219053678"/>
              </p:ext>
            </p:extLst>
          </p:nvPr>
        </p:nvGraphicFramePr>
        <p:xfrm>
          <a:off x="107504" y="162838"/>
          <a:ext cx="8928992" cy="668742"/>
        </p:xfrm>
        <a:graphic>
          <a:graphicData uri="http://schemas.openxmlformats.org/drawingml/2006/table">
            <a:tbl>
              <a:tblPr firstRow="1" firstCol="1" lastRow="1" lastCol="1" bandRow="1" bandCol="1">
                <a:effectLst/>
                <a:tableStyleId>{073A0DAA-6AF3-43AB-8588-CEC1D06C72B9}</a:tableStyleId>
              </a:tblPr>
              <a:tblGrid>
                <a:gridCol w="6532136">
                  <a:extLst>
                    <a:ext uri="{9D8B030D-6E8A-4147-A177-3AD203B41FA5}">
                      <a16:colId xmlns:a16="http://schemas.microsoft.com/office/drawing/2014/main" val="20000"/>
                    </a:ext>
                  </a:extLst>
                </a:gridCol>
                <a:gridCol w="2396856">
                  <a:extLst>
                    <a:ext uri="{9D8B030D-6E8A-4147-A177-3AD203B41FA5}">
                      <a16:colId xmlns:a16="http://schemas.microsoft.com/office/drawing/2014/main" val="20001"/>
                    </a:ext>
                  </a:extLst>
                </a:gridCol>
              </a:tblGrid>
              <a:tr h="6687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aseline="0" dirty="0" smtClean="0">
                          <a:solidFill>
                            <a:srgbClr val="000099"/>
                          </a:solidFill>
                        </a:rPr>
                        <a:t>　</a:t>
                      </a:r>
                      <a:endParaRPr lang="en-US" altLang="ja-JP" sz="2000" baseline="0" dirty="0" smtClean="0">
                        <a:solidFill>
                          <a:srgbClr val="000099"/>
                        </a:solidFill>
                      </a:endParaRPr>
                    </a:p>
                  </a:txBody>
                  <a:tcPr>
                    <a:lnL w="38100" cap="flat" cmpd="sng" algn="ctr">
                      <a:solidFill>
                        <a:srgbClr val="00CC00"/>
                      </a:solidFill>
                      <a:prstDash val="solid"/>
                      <a:round/>
                      <a:headEnd type="none" w="med" len="med"/>
                      <a:tailEnd type="none" w="med" len="med"/>
                    </a:lnL>
                    <a:lnR w="38100" cap="flat" cmpd="sng" algn="ctr">
                      <a:solidFill>
                        <a:srgbClr val="00CC00"/>
                      </a:solidFill>
                      <a:prstDash val="solid"/>
                      <a:round/>
                      <a:headEnd type="none" w="med" len="med"/>
                      <a:tailEnd type="none" w="med" len="med"/>
                    </a:lnR>
                    <a:lnT w="38100" cap="flat" cmpd="sng" algn="ctr">
                      <a:solidFill>
                        <a:srgbClr val="00CC00"/>
                      </a:solidFill>
                      <a:prstDash val="solid"/>
                      <a:round/>
                      <a:headEnd type="none" w="med" len="med"/>
                      <a:tailEnd type="none" w="med" len="med"/>
                    </a:lnT>
                    <a:lnB w="381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dirty="0"/>
                    </a:p>
                  </a:txBody>
                  <a:tcPr anchor="ctr">
                    <a:lnL w="38100" cap="flat" cmpd="sng" algn="ctr">
                      <a:solidFill>
                        <a:srgbClr val="00CC00"/>
                      </a:solidFill>
                      <a:prstDash val="solid"/>
                      <a:round/>
                      <a:headEnd type="none" w="med" len="med"/>
                      <a:tailEnd type="none" w="med" len="med"/>
                    </a:lnL>
                    <a:lnR w="38100" cap="flat" cmpd="sng" algn="ctr">
                      <a:solidFill>
                        <a:srgbClr val="00CC00"/>
                      </a:solidFill>
                      <a:prstDash val="solid"/>
                      <a:round/>
                      <a:headEnd type="none" w="med" len="med"/>
                      <a:tailEnd type="none" w="med" len="med"/>
                    </a:lnR>
                    <a:lnT w="38100" cap="flat" cmpd="sng" algn="ctr">
                      <a:solidFill>
                        <a:srgbClr val="00CC00"/>
                      </a:solidFill>
                      <a:prstDash val="solid"/>
                      <a:round/>
                      <a:headEnd type="none" w="med" len="med"/>
                      <a:tailEnd type="none" w="med" len="med"/>
                    </a:lnT>
                    <a:lnB w="381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サブタイトル 2"/>
          <p:cNvSpPr>
            <a:spLocks noGrp="1"/>
          </p:cNvSpPr>
          <p:nvPr>
            <p:ph type="subTitle" idx="1"/>
          </p:nvPr>
        </p:nvSpPr>
        <p:spPr>
          <a:xfrm>
            <a:off x="107504" y="892540"/>
            <a:ext cx="8928992" cy="1860596"/>
          </a:xfrm>
          <a:prstGeom prst="rect">
            <a:avLst/>
          </a:prstGeo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7" name="角丸四角形 6"/>
          <p:cNvSpPr/>
          <p:nvPr userDrawn="1"/>
        </p:nvSpPr>
        <p:spPr>
          <a:xfrm>
            <a:off x="107504" y="6309320"/>
            <a:ext cx="8928992" cy="424553"/>
          </a:xfrm>
          <a:prstGeom prst="roundRect">
            <a:avLst>
              <a:gd name="adj" fmla="val 5258"/>
            </a:avLst>
          </a:prstGeom>
          <a:noFill/>
          <a:ln w="254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500"/>
              </a:lnSpc>
            </a:pPr>
            <a:endParaRPr kumimoji="1" lang="ja-JP" altLang="en-US" sz="1200" dirty="0">
              <a:solidFill>
                <a:schemeClr val="bg1"/>
              </a:solidFill>
            </a:endParaRPr>
          </a:p>
        </p:txBody>
      </p:sp>
      <p:sp>
        <p:nvSpPr>
          <p:cNvPr id="9" name="フッター プレースホルダー 4"/>
          <p:cNvSpPr txBox="1">
            <a:spLocks/>
          </p:cNvSpPr>
          <p:nvPr userDrawn="1"/>
        </p:nvSpPr>
        <p:spPr>
          <a:xfrm>
            <a:off x="179512" y="6381329"/>
            <a:ext cx="3456384" cy="288032"/>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大阪府商工労働部中小企業支援室</a:t>
            </a:r>
            <a:endParaRPr lang="ja-JP" altLang="en-US" dirty="0"/>
          </a:p>
        </p:txBody>
      </p:sp>
      <p:sp>
        <p:nvSpPr>
          <p:cNvPr id="11" name="正方形/長方形 10"/>
          <p:cNvSpPr/>
          <p:nvPr userDrawn="1"/>
        </p:nvSpPr>
        <p:spPr>
          <a:xfrm>
            <a:off x="107504" y="892540"/>
            <a:ext cx="8928992" cy="5081541"/>
          </a:xfrm>
          <a:prstGeom prst="rect">
            <a:avLst/>
          </a:prstGeom>
          <a:noFill/>
          <a:ln w="349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L:\お　大阪府IoT推進ラボ事業\14_ロゴ原稿\Osaka_pref.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92280" y="404664"/>
            <a:ext cx="1713398" cy="307281"/>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userDrawn="1"/>
        </p:nvSpPr>
        <p:spPr>
          <a:xfrm>
            <a:off x="107504" y="6021288"/>
            <a:ext cx="8928992" cy="216024"/>
          </a:xfrm>
          <a:prstGeom prst="roundRect">
            <a:avLst>
              <a:gd name="adj" fmla="val 5258"/>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500"/>
              </a:lnSpc>
            </a:pPr>
            <a:endParaRPr kumimoji="1" lang="ja-JP" altLang="en-US" sz="1200" dirty="0">
              <a:solidFill>
                <a:schemeClr val="bg1"/>
              </a:solidFill>
            </a:endParaRPr>
          </a:p>
        </p:txBody>
      </p:sp>
    </p:spTree>
    <p:extLst>
      <p:ext uri="{BB962C8B-B14F-4D97-AF65-F5344CB8AC3E}">
        <p14:creationId xmlns:p14="http://schemas.microsoft.com/office/powerpoint/2010/main" val="9198590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マスター">
    <p:spTree>
      <p:nvGrpSpPr>
        <p:cNvPr id="1" name=""/>
        <p:cNvGrpSpPr/>
        <p:nvPr/>
      </p:nvGrpSpPr>
      <p:grpSpPr>
        <a:xfrm>
          <a:off x="0" y="0"/>
          <a:ext cx="0" cy="0"/>
          <a:chOff x="0" y="0"/>
          <a:chExt cx="0" cy="0"/>
        </a:xfrm>
      </p:grpSpPr>
      <p:graphicFrame>
        <p:nvGraphicFramePr>
          <p:cNvPr id="14" name="表 13"/>
          <p:cNvGraphicFramePr>
            <a:graphicFrameLocks noGrp="1"/>
          </p:cNvGraphicFramePr>
          <p:nvPr userDrawn="1">
            <p:extLst>
              <p:ext uri="{D42A27DB-BD31-4B8C-83A1-F6EECF244321}">
                <p14:modId xmlns:p14="http://schemas.microsoft.com/office/powerpoint/2010/main" val="3025623405"/>
              </p:ext>
            </p:extLst>
          </p:nvPr>
        </p:nvGraphicFramePr>
        <p:xfrm>
          <a:off x="107504" y="162838"/>
          <a:ext cx="8928992" cy="668742"/>
        </p:xfrm>
        <a:graphic>
          <a:graphicData uri="http://schemas.openxmlformats.org/drawingml/2006/table">
            <a:tbl>
              <a:tblPr firstRow="1" firstCol="1" lastRow="1" lastCol="1" bandRow="1" bandCol="1">
                <a:effectLst/>
                <a:tableStyleId>{073A0DAA-6AF3-43AB-8588-CEC1D06C72B9}</a:tableStyleId>
              </a:tblPr>
              <a:tblGrid>
                <a:gridCol w="6532136">
                  <a:extLst>
                    <a:ext uri="{9D8B030D-6E8A-4147-A177-3AD203B41FA5}">
                      <a16:colId xmlns:a16="http://schemas.microsoft.com/office/drawing/2014/main" val="20000"/>
                    </a:ext>
                  </a:extLst>
                </a:gridCol>
                <a:gridCol w="2396856">
                  <a:extLst>
                    <a:ext uri="{9D8B030D-6E8A-4147-A177-3AD203B41FA5}">
                      <a16:colId xmlns:a16="http://schemas.microsoft.com/office/drawing/2014/main" val="20001"/>
                    </a:ext>
                  </a:extLst>
                </a:gridCol>
              </a:tblGrid>
              <a:tr h="6687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aseline="0" dirty="0" smtClean="0">
                          <a:solidFill>
                            <a:srgbClr val="000099"/>
                          </a:solidFill>
                        </a:rPr>
                        <a:t>　</a:t>
                      </a:r>
                      <a:endParaRPr lang="en-US" altLang="ja-JP" sz="2000" baseline="0" dirty="0" smtClean="0">
                        <a:solidFill>
                          <a:srgbClr val="000099"/>
                        </a:solidFill>
                      </a:endParaRPr>
                    </a:p>
                  </a:txBody>
                  <a:tcPr>
                    <a:lnL w="38100" cap="flat" cmpd="sng" algn="ctr">
                      <a:solidFill>
                        <a:srgbClr val="00CC00"/>
                      </a:solidFill>
                      <a:prstDash val="solid"/>
                      <a:round/>
                      <a:headEnd type="none" w="med" len="med"/>
                      <a:tailEnd type="none" w="med" len="med"/>
                    </a:lnL>
                    <a:lnR w="38100" cap="flat" cmpd="sng" algn="ctr">
                      <a:solidFill>
                        <a:srgbClr val="00CC00"/>
                      </a:solidFill>
                      <a:prstDash val="solid"/>
                      <a:round/>
                      <a:headEnd type="none" w="med" len="med"/>
                      <a:tailEnd type="none" w="med" len="med"/>
                    </a:lnR>
                    <a:lnT w="38100" cap="flat" cmpd="sng" algn="ctr">
                      <a:solidFill>
                        <a:srgbClr val="00CC00"/>
                      </a:solidFill>
                      <a:prstDash val="solid"/>
                      <a:round/>
                      <a:headEnd type="none" w="med" len="med"/>
                      <a:tailEnd type="none" w="med" len="med"/>
                    </a:lnT>
                    <a:lnB w="381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dirty="0"/>
                    </a:p>
                  </a:txBody>
                  <a:tcPr anchor="ctr">
                    <a:lnL w="38100" cap="flat" cmpd="sng" algn="ctr">
                      <a:solidFill>
                        <a:srgbClr val="00CC00"/>
                      </a:solidFill>
                      <a:prstDash val="solid"/>
                      <a:round/>
                      <a:headEnd type="none" w="med" len="med"/>
                      <a:tailEnd type="none" w="med" len="med"/>
                    </a:lnL>
                    <a:lnR w="38100" cap="flat" cmpd="sng" algn="ctr">
                      <a:solidFill>
                        <a:srgbClr val="00CC00"/>
                      </a:solidFill>
                      <a:prstDash val="solid"/>
                      <a:round/>
                      <a:headEnd type="none" w="med" len="med"/>
                      <a:tailEnd type="none" w="med" len="med"/>
                    </a:lnR>
                    <a:lnT w="38100" cap="flat" cmpd="sng" algn="ctr">
                      <a:solidFill>
                        <a:srgbClr val="00CC00"/>
                      </a:solidFill>
                      <a:prstDash val="solid"/>
                      <a:round/>
                      <a:headEnd type="none" w="med" len="med"/>
                      <a:tailEnd type="none" w="med" len="med"/>
                    </a:lnT>
                    <a:lnB w="38100" cap="flat" cmpd="sng" algn="ctr">
                      <a:solidFill>
                        <a:srgbClr val="00CC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サブタイトル 2"/>
          <p:cNvSpPr>
            <a:spLocks noGrp="1"/>
          </p:cNvSpPr>
          <p:nvPr>
            <p:ph type="subTitle" idx="1"/>
          </p:nvPr>
        </p:nvSpPr>
        <p:spPr>
          <a:xfrm>
            <a:off x="107504" y="892539"/>
            <a:ext cx="8928992" cy="5081541"/>
          </a:xfrm>
          <a:prstGeom prst="rect">
            <a:avLst/>
          </a:prstGeo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7" name="角丸四角形 6"/>
          <p:cNvSpPr/>
          <p:nvPr userDrawn="1"/>
        </p:nvSpPr>
        <p:spPr>
          <a:xfrm>
            <a:off x="107504" y="6309320"/>
            <a:ext cx="8928992" cy="424553"/>
          </a:xfrm>
          <a:prstGeom prst="roundRect">
            <a:avLst>
              <a:gd name="adj" fmla="val 5258"/>
            </a:avLst>
          </a:prstGeom>
          <a:noFill/>
          <a:ln w="254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500"/>
              </a:lnSpc>
            </a:pPr>
            <a:endParaRPr kumimoji="1" lang="ja-JP" altLang="en-US" sz="1200" dirty="0">
              <a:solidFill>
                <a:schemeClr val="bg1"/>
              </a:solidFill>
            </a:endParaRPr>
          </a:p>
        </p:txBody>
      </p:sp>
      <p:sp>
        <p:nvSpPr>
          <p:cNvPr id="9" name="フッター プレースホルダー 4"/>
          <p:cNvSpPr txBox="1">
            <a:spLocks/>
          </p:cNvSpPr>
          <p:nvPr userDrawn="1"/>
        </p:nvSpPr>
        <p:spPr>
          <a:xfrm>
            <a:off x="179512" y="6381329"/>
            <a:ext cx="3456384" cy="288032"/>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t>大阪府商工労働部中小企業支援室</a:t>
            </a:r>
            <a:endParaRPr lang="ja-JP" altLang="en-US" dirty="0"/>
          </a:p>
        </p:txBody>
      </p:sp>
      <p:sp>
        <p:nvSpPr>
          <p:cNvPr id="11" name="正方形/長方形 10"/>
          <p:cNvSpPr/>
          <p:nvPr userDrawn="1"/>
        </p:nvSpPr>
        <p:spPr>
          <a:xfrm>
            <a:off x="107504" y="892540"/>
            <a:ext cx="8928992" cy="5081541"/>
          </a:xfrm>
          <a:prstGeom prst="rect">
            <a:avLst/>
          </a:prstGeom>
          <a:noFill/>
          <a:ln w="349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L:\お　大阪府IoT推進ラボ事業\14_ロゴ原稿\Osaka_pref.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92280" y="404664"/>
            <a:ext cx="1713398" cy="307281"/>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userDrawn="1"/>
        </p:nvSpPr>
        <p:spPr>
          <a:xfrm>
            <a:off x="107504" y="6021288"/>
            <a:ext cx="8928992" cy="216024"/>
          </a:xfrm>
          <a:prstGeom prst="roundRect">
            <a:avLst>
              <a:gd name="adj" fmla="val 5258"/>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nSpc>
                <a:spcPts val="1500"/>
              </a:lnSpc>
            </a:pPr>
            <a:endParaRPr kumimoji="1" lang="ja-JP" altLang="en-US" sz="1200" dirty="0">
              <a:solidFill>
                <a:schemeClr val="bg1"/>
              </a:solidFill>
            </a:endParaRPr>
          </a:p>
        </p:txBody>
      </p:sp>
    </p:spTree>
    <p:extLst>
      <p:ext uri="{BB962C8B-B14F-4D97-AF65-F5344CB8AC3E}">
        <p14:creationId xmlns:p14="http://schemas.microsoft.com/office/powerpoint/2010/main" val="3578552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 y="0"/>
            <a:ext cx="9278471" cy="46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1"/>
          <p:cNvPicPr>
            <a:picLocks/>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 y="6120888"/>
            <a:ext cx="9144001" cy="17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770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56085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Lst>
  <p:timing>
    <p:tnLst>
      <p:par>
        <p:cTn id="1" dur="indefinite" restart="never" nodeType="tmRoot"/>
      </p:par>
    </p:tnLst>
  </p:timing>
  <p:hf sldNum="0" hdr="0" ftr="0" dt="0"/>
  <p:txStyles>
    <p:titleStyle>
      <a:lvl1pPr algn="l" defTabSz="914400" rtl="0" eaLnBrk="1" latinLnBrk="0" hangingPunct="1">
        <a:spcBef>
          <a:spcPct val="0"/>
        </a:spcBef>
        <a:buNone/>
        <a:defRPr kumimoji="1" sz="20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2000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gif"/><Relationship Id="rId12" Type="http://schemas.openxmlformats.org/officeDocument/2006/relationships/image" Target="../media/image48.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jpg"/><Relationship Id="rId5" Type="http://schemas.openxmlformats.org/officeDocument/2006/relationships/image" Target="../media/image41.png"/><Relationship Id="rId10" Type="http://schemas.openxmlformats.org/officeDocument/2006/relationships/image" Target="../media/image46.jpg"/><Relationship Id="rId4" Type="http://schemas.openxmlformats.org/officeDocument/2006/relationships/image" Target="../media/image40.jpe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6.jpeg"/></Relationships>
</file>

<file path=ppt/slides/_rels/slide3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jpeg"/></Relationships>
</file>

<file path=ppt/slides/_rels/slide3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3.jpeg"/></Relationships>
</file>

<file path=ppt/slides/_rels/slide3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38.xml.rels><?xml version="1.0" encoding="UTF-8" standalone="yes"?>
<Relationships xmlns="http://schemas.openxmlformats.org/package/2006/relationships"><Relationship Id="rId3" Type="http://schemas.openxmlformats.org/officeDocument/2006/relationships/hyperlink" Target="http://www.m-osaka.com/jp/service/iot.html" TargetMode="External"/><Relationship Id="rId2" Type="http://schemas.openxmlformats.org/officeDocument/2006/relationships/hyperlink" Target="https://iotlab.jp/local/area/osaka-pref-iot/" TargetMode="External"/><Relationship Id="rId1" Type="http://schemas.openxmlformats.org/officeDocument/2006/relationships/slideLayout" Target="../slideLayouts/slideLayout2.xml"/><Relationship Id="rId4" Type="http://schemas.openxmlformats.org/officeDocument/2006/relationships/image" Target="../media/image99.emf"/></Relationships>
</file>

<file path=ppt/slides/_rels/slide3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サブタイトル 15"/>
          <p:cNvSpPr>
            <a:spLocks noGrp="1"/>
          </p:cNvSpPr>
          <p:nvPr>
            <p:ph type="subTitle" idx="1"/>
          </p:nvPr>
        </p:nvSpPr>
        <p:spPr>
          <a:xfrm>
            <a:off x="211968" y="1616489"/>
            <a:ext cx="8932031" cy="3569874"/>
          </a:xfrm>
        </p:spPr>
        <p:txBody>
          <a:bodyPr/>
          <a:lstStyle/>
          <a:p>
            <a:endParaRPr lang="en-US" altLang="ja-JP" dirty="0" smtClean="0"/>
          </a:p>
          <a:p>
            <a:pPr algn="ctr"/>
            <a:r>
              <a:rPr lang="ja-JP" altLang="en-US" sz="3600" dirty="0" smtClean="0"/>
              <a:t>コロナ禍の中でも操業はとめられない！</a:t>
            </a:r>
            <a:endParaRPr lang="en-US" altLang="ja-JP" sz="3600" dirty="0" smtClean="0"/>
          </a:p>
          <a:p>
            <a:pPr algn="ctr"/>
            <a:r>
              <a:rPr lang="en-US" altLang="ja-JP" sz="4400" dirty="0" smtClean="0"/>
              <a:t>DX</a:t>
            </a:r>
            <a:r>
              <a:rPr lang="ja-JP" altLang="en-US" sz="4400" dirty="0" smtClean="0"/>
              <a:t>で強い企業に！</a:t>
            </a:r>
            <a:r>
              <a:rPr lang="ja-JP" altLang="en-US" sz="2400" dirty="0" smtClean="0"/>
              <a:t> </a:t>
            </a:r>
            <a:endParaRPr lang="en-US" altLang="ja-JP" sz="2400" dirty="0" smtClean="0"/>
          </a:p>
          <a:p>
            <a:pPr algn="ctr"/>
            <a:endParaRPr lang="en-US" altLang="ja-JP" sz="2000" dirty="0" smtClean="0"/>
          </a:p>
          <a:p>
            <a:pPr algn="ctr"/>
            <a:endParaRPr lang="en-US" altLang="ja-JP" sz="2000" dirty="0"/>
          </a:p>
          <a:p>
            <a:pPr algn="ctr"/>
            <a:endParaRPr lang="en-US" altLang="ja-JP" sz="2000" dirty="0"/>
          </a:p>
          <a:p>
            <a:pPr algn="ctr"/>
            <a:r>
              <a:rPr lang="zh-TW" altLang="en-US" sz="2000" dirty="0"/>
              <a:t>大阪府商工労働部 中小企業</a:t>
            </a:r>
            <a:r>
              <a:rPr lang="zh-TW" altLang="en-US" sz="2000" dirty="0" smtClean="0"/>
              <a:t>支援室</a:t>
            </a:r>
            <a:r>
              <a:rPr lang="ja-JP" altLang="en-US" sz="2000" dirty="0" smtClean="0"/>
              <a:t>　総括主査　辻野 一郎</a:t>
            </a:r>
            <a:endParaRPr lang="zh-TW" altLang="en-US" sz="2000" dirty="0"/>
          </a:p>
        </p:txBody>
      </p:sp>
      <p:sp>
        <p:nvSpPr>
          <p:cNvPr id="4" name="正方形/長方形 3"/>
          <p:cNvSpPr/>
          <p:nvPr/>
        </p:nvSpPr>
        <p:spPr>
          <a:xfrm>
            <a:off x="211969" y="307476"/>
            <a:ext cx="6446006" cy="369332"/>
          </a:xfrm>
          <a:prstGeom prst="rect">
            <a:avLst/>
          </a:prstGeom>
        </p:spPr>
        <p:txBody>
          <a:bodyPr wrap="square">
            <a:spAutoFit/>
          </a:bodyPr>
          <a:lstStyle/>
          <a:p>
            <a:r>
              <a:rPr lang="ja-JP" altLang="en-US" b="1" dirty="0" smtClean="0">
                <a:latin typeface="+mj-ea"/>
                <a:ea typeface="+mj-ea"/>
              </a:rPr>
              <a:t>大阪府</a:t>
            </a:r>
            <a:r>
              <a:rPr lang="en-US" altLang="ja-JP" b="1" dirty="0" err="1" smtClean="0">
                <a:latin typeface="+mj-ea"/>
                <a:ea typeface="+mj-ea"/>
              </a:rPr>
              <a:t>IoT</a:t>
            </a:r>
            <a:r>
              <a:rPr lang="ja-JP" altLang="en-US" b="1" dirty="0" smtClean="0">
                <a:latin typeface="+mj-ea"/>
                <a:ea typeface="+mj-ea"/>
              </a:rPr>
              <a:t>推進</a:t>
            </a:r>
            <a:r>
              <a:rPr lang="en-US" altLang="ja-JP" b="1" dirty="0" smtClean="0">
                <a:latin typeface="+mj-ea"/>
                <a:ea typeface="+mj-ea"/>
              </a:rPr>
              <a:t>Lab</a:t>
            </a:r>
            <a:r>
              <a:rPr lang="ja-JP" altLang="en-US" b="1" smtClean="0">
                <a:latin typeface="+mj-ea"/>
                <a:ea typeface="+mj-ea"/>
              </a:rPr>
              <a:t>　</a:t>
            </a:r>
            <a:r>
              <a:rPr lang="ja-JP" altLang="en-US" b="1" smtClean="0">
                <a:latin typeface="+mj-ea"/>
                <a:ea typeface="+mj-ea"/>
              </a:rPr>
              <a:t>概要と企業事例</a:t>
            </a:r>
            <a:r>
              <a:rPr lang="ja-JP" altLang="en-US" b="1" dirty="0" smtClean="0">
                <a:latin typeface="+mj-ea"/>
                <a:ea typeface="+mj-ea"/>
              </a:rPr>
              <a:t>　</a:t>
            </a:r>
            <a:endParaRPr lang="en-US" altLang="ja-JP" b="1" dirty="0">
              <a:latin typeface="+mj-ea"/>
              <a:ea typeface="+mj-ea"/>
            </a:endParaRPr>
          </a:p>
        </p:txBody>
      </p:sp>
      <p:sp>
        <p:nvSpPr>
          <p:cNvPr id="3" name="正方形/長方形 2"/>
          <p:cNvSpPr/>
          <p:nvPr/>
        </p:nvSpPr>
        <p:spPr>
          <a:xfrm>
            <a:off x="3884761" y="5433258"/>
            <a:ext cx="1234633" cy="369332"/>
          </a:xfrm>
          <a:prstGeom prst="rect">
            <a:avLst/>
          </a:prstGeom>
        </p:spPr>
        <p:txBody>
          <a:bodyPr wrap="none">
            <a:spAutoFit/>
          </a:bodyPr>
          <a:lstStyle/>
          <a:p>
            <a:r>
              <a:rPr lang="en-US" altLang="ja-JP" b="1" dirty="0" smtClean="0">
                <a:latin typeface="+mj-ea"/>
                <a:ea typeface="+mj-ea"/>
              </a:rPr>
              <a:t>2021</a:t>
            </a:r>
            <a:r>
              <a:rPr lang="ja-JP" altLang="en-US" b="1" dirty="0" smtClean="0">
                <a:latin typeface="+mj-ea"/>
                <a:ea typeface="+mj-ea"/>
              </a:rPr>
              <a:t>年</a:t>
            </a:r>
            <a:r>
              <a:rPr lang="en-US" altLang="ja-JP" b="1" dirty="0" smtClean="0">
                <a:latin typeface="+mj-ea"/>
                <a:ea typeface="+mj-ea"/>
              </a:rPr>
              <a:t>1</a:t>
            </a:r>
            <a:r>
              <a:rPr lang="ja-JP" altLang="en-US" b="1" dirty="0" smtClean="0">
                <a:latin typeface="+mj-ea"/>
                <a:ea typeface="+mj-ea"/>
              </a:rPr>
              <a:t>月</a:t>
            </a:r>
            <a:endParaRPr lang="ja-JP" altLang="en-US" b="1" dirty="0">
              <a:latin typeface="+mj-ea"/>
              <a:ea typeface="+mj-ea"/>
            </a:endParaRPr>
          </a:p>
        </p:txBody>
      </p:sp>
    </p:spTree>
    <p:extLst>
      <p:ext uri="{BB962C8B-B14F-4D97-AF65-F5344CB8AC3E}">
        <p14:creationId xmlns:p14="http://schemas.microsoft.com/office/powerpoint/2010/main" val="2073558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kumimoji="1" lang="ja-JP" altLang="en-US" dirty="0" smtClean="0"/>
              <a:t>□規模の大きな事業所の方が労働生産性が高い。（現象としては正しい）　</a:t>
            </a:r>
            <a:r>
              <a:rPr kumimoji="1" lang="ja-JP" altLang="en-US" b="1" dirty="0" smtClean="0">
                <a:solidFill>
                  <a:srgbClr val="FF0000"/>
                </a:solidFill>
              </a:rPr>
              <a:t>だが</a:t>
            </a:r>
            <a:r>
              <a:rPr kumimoji="1" lang="ja-JP" altLang="en-US" b="1" dirty="0" err="1" smtClean="0">
                <a:solidFill>
                  <a:srgbClr val="FF0000"/>
                </a:solidFill>
              </a:rPr>
              <a:t>。。</a:t>
            </a:r>
            <a:endParaRPr kumimoji="1" lang="en-US" altLang="ja-JP" b="1" dirty="0" smtClean="0">
              <a:solidFill>
                <a:srgbClr val="FF0000"/>
              </a:solidFill>
            </a:endParaRPr>
          </a:p>
          <a:p>
            <a:endParaRPr lang="en-US" altLang="ja-JP" dirty="0"/>
          </a:p>
          <a:p>
            <a:r>
              <a:rPr kumimoji="1" lang="ja-JP" altLang="en-US" dirty="0" smtClean="0"/>
              <a:t>□中小企業の生産性が低い本当のワケ</a:t>
            </a:r>
            <a:endParaRPr kumimoji="1" lang="en-US" altLang="ja-JP" dirty="0" smtClean="0"/>
          </a:p>
          <a:p>
            <a:r>
              <a:rPr lang="ja-JP" altLang="en-US" dirty="0"/>
              <a:t>　</a:t>
            </a:r>
            <a:r>
              <a:rPr lang="ja-JP" altLang="en-US" dirty="0" smtClean="0"/>
              <a:t>下請構造　高品質高精度の部品を供給し、安く買われる。（原価把握の弱点）</a:t>
            </a:r>
            <a:endParaRPr lang="en-US" altLang="ja-JP" dirty="0" smtClean="0"/>
          </a:p>
          <a:p>
            <a:r>
              <a:rPr kumimoji="1" lang="ja-JP" altLang="en-US" dirty="0"/>
              <a:t>　</a:t>
            </a:r>
            <a:r>
              <a:rPr kumimoji="1" lang="ja-JP" altLang="en-US" dirty="0" smtClean="0"/>
              <a:t>自動化しにくい、製造に手間暇のかかる部分、規模の利益が出ない少量部品のみ</a:t>
            </a:r>
            <a:endParaRPr kumimoji="1" lang="en-US" altLang="ja-JP" dirty="0" smtClean="0"/>
          </a:p>
          <a:p>
            <a:r>
              <a:rPr lang="ja-JP" altLang="en-US" dirty="0"/>
              <a:t>　</a:t>
            </a:r>
            <a:r>
              <a:rPr lang="ja-JP" altLang="en-US" dirty="0" smtClean="0"/>
              <a:t>高利益率の最終製品は大企業が販売</a:t>
            </a:r>
            <a:endParaRPr lang="en-US" altLang="ja-JP" dirty="0" smtClean="0"/>
          </a:p>
          <a:p>
            <a:r>
              <a:rPr kumimoji="1" lang="ja-JP" altLang="en-US" dirty="0"/>
              <a:t>　</a:t>
            </a:r>
            <a:r>
              <a:rPr lang="ja-JP" altLang="en-US" dirty="0" smtClean="0"/>
              <a:t>大企業＝</a:t>
            </a:r>
            <a:r>
              <a:rPr kumimoji="1" lang="ja-JP" altLang="en-US" dirty="0" smtClean="0"/>
              <a:t>海外市場では、価格競争力重視、国内市場ではシェア重視の販売戦略</a:t>
            </a:r>
            <a:endParaRPr kumimoji="1" lang="en-US" altLang="ja-JP" dirty="0" smtClean="0"/>
          </a:p>
          <a:p>
            <a:r>
              <a:rPr lang="ja-JP" altLang="en-US" dirty="0"/>
              <a:t>　</a:t>
            </a:r>
            <a:r>
              <a:rPr lang="ja-JP" altLang="en-US" dirty="0" smtClean="0"/>
              <a:t>　低価格路線から高付加価値路線に脱却できない。</a:t>
            </a:r>
            <a:endParaRPr lang="en-US" altLang="ja-JP" dirty="0" smtClean="0"/>
          </a:p>
          <a:p>
            <a:r>
              <a:rPr kumimoji="1" lang="ja-JP" altLang="en-US" dirty="0" smtClean="0"/>
              <a:t>□</a:t>
            </a:r>
            <a:r>
              <a:rPr lang="ja-JP" altLang="en-US" dirty="0"/>
              <a:t>す</a:t>
            </a:r>
            <a:r>
              <a:rPr kumimoji="1" lang="ja-JP" altLang="en-US" dirty="0" smtClean="0"/>
              <a:t>べて大企業で行うと。。</a:t>
            </a:r>
            <a:endParaRPr kumimoji="1" lang="en-US" altLang="ja-JP" dirty="0" smtClean="0"/>
          </a:p>
          <a:p>
            <a:r>
              <a:rPr kumimoji="1" lang="ja-JP" altLang="en-US" dirty="0" smtClean="0"/>
              <a:t>　コア技術、人員ごと買収しかない。</a:t>
            </a:r>
            <a:endParaRPr kumimoji="1" lang="en-US" altLang="ja-JP" dirty="0" smtClean="0"/>
          </a:p>
          <a:p>
            <a:r>
              <a:rPr lang="ja-JP" altLang="en-US" dirty="0"/>
              <a:t>　</a:t>
            </a:r>
            <a:r>
              <a:rPr lang="ja-JP" altLang="en-US" dirty="0" smtClean="0"/>
              <a:t>少量生産で効率があがらない。そもそも参入のメリットがないニッチマーケット</a:t>
            </a:r>
            <a:endParaRPr lang="en-US" altLang="ja-JP" dirty="0" smtClean="0"/>
          </a:p>
          <a:p>
            <a:r>
              <a:rPr kumimoji="1" lang="ja-JP" altLang="en-US" dirty="0"/>
              <a:t>　</a:t>
            </a:r>
            <a:r>
              <a:rPr kumimoji="1" lang="ja-JP" altLang="en-US" dirty="0" smtClean="0"/>
              <a:t>小さな事業所の管理に、膨大な中間管理者やシステムが必要。</a:t>
            </a:r>
            <a:endParaRPr kumimoji="1" lang="en-US" altLang="ja-JP" dirty="0" smtClean="0"/>
          </a:p>
          <a:p>
            <a:r>
              <a:rPr lang="ja-JP" altLang="en-US" dirty="0"/>
              <a:t>　</a:t>
            </a:r>
            <a:r>
              <a:rPr lang="ja-JP" altLang="en-US" dirty="0" smtClean="0"/>
              <a:t>部品まで自社製となるリスクを負わなければならない。</a:t>
            </a:r>
            <a:endParaRPr lang="en-US" altLang="ja-JP" dirty="0" smtClean="0"/>
          </a:p>
          <a:p>
            <a:r>
              <a:rPr kumimoji="1" lang="ja-JP" altLang="en-US" dirty="0"/>
              <a:t>　</a:t>
            </a:r>
            <a:r>
              <a:rPr kumimoji="1" lang="ja-JP" altLang="en-US" dirty="0" smtClean="0"/>
              <a:t>機動的な経営判断などが不可能に。</a:t>
            </a:r>
            <a:endParaRPr kumimoji="1" lang="en-US" altLang="ja-JP" dirty="0"/>
          </a:p>
          <a:p>
            <a:r>
              <a:rPr kumimoji="1" lang="ja-JP" altLang="en-US" b="1" dirty="0" smtClean="0"/>
              <a:t>□優れた中小企業が創るニッチでも高品質の部品がないと大企業の製品は作れない。</a:t>
            </a:r>
            <a:endParaRPr kumimoji="1" lang="en-US" altLang="ja-JP" b="1" dirty="0" smtClean="0"/>
          </a:p>
          <a:p>
            <a:endParaRPr kumimoji="1" lang="ja-JP" altLang="en-US" dirty="0"/>
          </a:p>
        </p:txBody>
      </p:sp>
      <p:sp>
        <p:nvSpPr>
          <p:cNvPr id="3" name="タイトル 1"/>
          <p:cNvSpPr txBox="1">
            <a:spLocks/>
          </p:cNvSpPr>
          <p:nvPr/>
        </p:nvSpPr>
        <p:spPr>
          <a:xfrm>
            <a:off x="60960" y="295275"/>
            <a:ext cx="6609616"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a:latin typeface="+mj-ea"/>
              </a:rPr>
              <a:t>　</a:t>
            </a:r>
            <a:r>
              <a:rPr lang="ja-JP" altLang="en-US" b="1" dirty="0" smtClean="0">
                <a:latin typeface="+mj-ea"/>
              </a:rPr>
              <a:t>（トピック）間違いだらけの中小企業不要論</a:t>
            </a:r>
            <a:r>
              <a:rPr lang="ja-JP" altLang="en-US" b="1" dirty="0">
                <a:latin typeface="+mj-ea"/>
              </a:rPr>
              <a:t/>
            </a:r>
            <a:br>
              <a:rPr lang="ja-JP" altLang="en-US" b="1" dirty="0">
                <a:latin typeface="+mj-ea"/>
              </a:rPr>
            </a:br>
            <a:endParaRPr lang="ja-JP" altLang="en-US" b="1" dirty="0">
              <a:latin typeface="+mj-ea"/>
            </a:endParaRPr>
          </a:p>
        </p:txBody>
      </p:sp>
    </p:spTree>
    <p:extLst>
      <p:ext uri="{BB962C8B-B14F-4D97-AF65-F5344CB8AC3E}">
        <p14:creationId xmlns:p14="http://schemas.microsoft.com/office/powerpoint/2010/main" val="396985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kumimoji="1" lang="ja-JP" altLang="en-US" sz="2400" dirty="0" smtClean="0"/>
              <a:t>□まず、見える化（後付けの無線を使った</a:t>
            </a:r>
            <a:r>
              <a:rPr kumimoji="1" lang="en-US" altLang="ja-JP" sz="2400" dirty="0" err="1" smtClean="0"/>
              <a:t>IoT</a:t>
            </a:r>
            <a:r>
              <a:rPr kumimoji="1" lang="ja-JP" altLang="en-US" sz="2400" dirty="0" smtClean="0"/>
              <a:t>デバイスなど）</a:t>
            </a:r>
            <a:endParaRPr kumimoji="1" lang="en-US" altLang="ja-JP" sz="2400" dirty="0" smtClean="0"/>
          </a:p>
          <a:p>
            <a:r>
              <a:rPr lang="ja-JP" altLang="en-US" sz="2400" dirty="0"/>
              <a:t>　</a:t>
            </a:r>
            <a:r>
              <a:rPr lang="ja-JP" altLang="en-US" sz="2400" dirty="0" smtClean="0"/>
              <a:t>ラズベリーパイ、アルドゥィーノなどで自作も可</a:t>
            </a:r>
            <a:endParaRPr lang="en-US" altLang="ja-JP" sz="2400" dirty="0" smtClean="0"/>
          </a:p>
          <a:p>
            <a:r>
              <a:rPr kumimoji="1" lang="ja-JP" altLang="en-US" sz="2400" dirty="0"/>
              <a:t>　</a:t>
            </a:r>
            <a:r>
              <a:rPr kumimoji="1" lang="ja-JP" altLang="en-US" sz="2400" dirty="0" smtClean="0"/>
              <a:t>オープンソースソフトウエアの活用</a:t>
            </a:r>
            <a:endParaRPr kumimoji="1" lang="en-US" altLang="ja-JP" sz="2400" dirty="0" smtClean="0"/>
          </a:p>
          <a:p>
            <a:endParaRPr lang="en-US" altLang="ja-JP" sz="2400" dirty="0" smtClean="0"/>
          </a:p>
          <a:p>
            <a:r>
              <a:rPr lang="ja-JP" altLang="en-US" sz="1400" dirty="0" smtClean="0"/>
              <a:t>（事例１　上田製袋）</a:t>
            </a:r>
            <a:endParaRPr lang="en-US" altLang="ja-JP" sz="1400" dirty="0" smtClean="0"/>
          </a:p>
          <a:p>
            <a:r>
              <a:rPr lang="ja-JP" altLang="en-US" sz="1400" dirty="0" smtClean="0"/>
              <a:t>（事例３　精密プレス工業）</a:t>
            </a:r>
            <a:endParaRPr lang="en-US" altLang="ja-JP" sz="1400" dirty="0" smtClean="0"/>
          </a:p>
          <a:p>
            <a:r>
              <a:rPr lang="ja-JP" altLang="en-US" sz="2400" dirty="0" smtClean="0"/>
              <a:t>□中小企業向け生産管理ソフト</a:t>
            </a:r>
            <a:endParaRPr lang="en-US" altLang="ja-JP" sz="2400" dirty="0" smtClean="0"/>
          </a:p>
          <a:p>
            <a:r>
              <a:rPr kumimoji="1" lang="ja-JP" altLang="en-US" sz="2400" dirty="0"/>
              <a:t>　</a:t>
            </a:r>
            <a:r>
              <a:rPr kumimoji="1" lang="ja-JP" altLang="en-US" sz="2400" dirty="0" smtClean="0"/>
              <a:t>最新のクラウド版を推奨。</a:t>
            </a:r>
            <a:endParaRPr kumimoji="1" lang="en-US" altLang="ja-JP" sz="2400" dirty="0" smtClean="0"/>
          </a:p>
          <a:p>
            <a:r>
              <a:rPr kumimoji="1" lang="ja-JP" altLang="en-US" sz="1400" dirty="0" smtClean="0"/>
              <a:t>（事例２　エムジェイテック）</a:t>
            </a:r>
            <a:endParaRPr kumimoji="1" lang="en-US" altLang="ja-JP" sz="1400" dirty="0" smtClean="0"/>
          </a:p>
          <a:p>
            <a:r>
              <a:rPr lang="ja-JP" altLang="en-US" sz="2400" dirty="0"/>
              <a:t>　</a:t>
            </a:r>
            <a:r>
              <a:rPr kumimoji="1" lang="ja-JP" altLang="en-US" sz="2400" dirty="0" smtClean="0"/>
              <a:t>導入済み受注管理ソフトに機能が。</a:t>
            </a:r>
            <a:endParaRPr kumimoji="1" lang="en-US" altLang="ja-JP" sz="2400" dirty="0" smtClean="0"/>
          </a:p>
          <a:p>
            <a:r>
              <a:rPr lang="ja-JP" altLang="en-US" sz="2400" dirty="0" smtClean="0"/>
              <a:t>□スマホ・タブレットの活用</a:t>
            </a:r>
            <a:endParaRPr lang="en-US" altLang="ja-JP" sz="2400" dirty="0" smtClean="0"/>
          </a:p>
          <a:p>
            <a:r>
              <a:rPr kumimoji="1" lang="ja-JP" altLang="en-US" sz="2400" dirty="0" smtClean="0"/>
              <a:t>　日報などペーパーレス</a:t>
            </a:r>
            <a:r>
              <a:rPr kumimoji="1" lang="ja-JP" altLang="en-US" sz="2400" dirty="0"/>
              <a:t>　</a:t>
            </a:r>
          </a:p>
        </p:txBody>
      </p:sp>
      <p:sp>
        <p:nvSpPr>
          <p:cNvPr id="4" name="タイトル 1"/>
          <p:cNvSpPr txBox="1">
            <a:spLocks/>
          </p:cNvSpPr>
          <p:nvPr/>
        </p:nvSpPr>
        <p:spPr>
          <a:xfrm>
            <a:off x="334428" y="249916"/>
            <a:ext cx="6609616"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en-US" altLang="ja-JP" sz="2400" b="1" dirty="0" err="1" smtClean="0">
                <a:latin typeface="+mj-ea"/>
              </a:rPr>
              <a:t>IoT</a:t>
            </a:r>
            <a:r>
              <a:rPr lang="ja-JP" altLang="en-US" sz="2400" b="1" dirty="0" smtClean="0">
                <a:latin typeface="+mj-ea"/>
              </a:rPr>
              <a:t>による製造プロセスイノベーションと事例</a:t>
            </a:r>
            <a:endParaRPr lang="ja-JP" altLang="en-US" sz="2400" b="1" dirty="0">
              <a:latin typeface="+mj-ea"/>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6002" y="2513121"/>
            <a:ext cx="1115568" cy="1018032"/>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4226" y="1389614"/>
            <a:ext cx="579120" cy="1298448"/>
          </a:xfrm>
          <a:prstGeom prst="rect">
            <a:avLst/>
          </a:prstGeom>
        </p:spPr>
      </p:pic>
      <p:sp>
        <p:nvSpPr>
          <p:cNvPr id="8" name="正方形/長方形 7"/>
          <p:cNvSpPr/>
          <p:nvPr/>
        </p:nvSpPr>
        <p:spPr>
          <a:xfrm>
            <a:off x="2247900" y="6032321"/>
            <a:ext cx="6720960" cy="249008"/>
          </a:xfrm>
          <a:prstGeom prst="rect">
            <a:avLst/>
          </a:prstGeom>
        </p:spPr>
        <p:txBody>
          <a:bodyPr wrap="square" tIns="18000">
            <a:spAutoFit/>
          </a:bodyPr>
          <a:lstStyle/>
          <a:p>
            <a:pPr algn="r"/>
            <a:r>
              <a:rPr lang="ja-JP" altLang="en-US" sz="1200" dirty="0" smtClean="0">
                <a:solidFill>
                  <a:srgbClr val="000099"/>
                </a:solidFill>
                <a:latin typeface="+mj-ea"/>
                <a:ea typeface="+mj-ea"/>
              </a:rPr>
              <a:t>（チトセ工業株式会社　</a:t>
            </a:r>
            <a:r>
              <a:rPr lang="en-US" altLang="ja-JP" sz="1200" dirty="0" smtClean="0">
                <a:solidFill>
                  <a:srgbClr val="000099"/>
                </a:solidFill>
                <a:latin typeface="+mj-ea"/>
                <a:ea typeface="+mj-ea"/>
              </a:rPr>
              <a:t>HP</a:t>
            </a:r>
            <a:r>
              <a:rPr lang="ja-JP" altLang="en-US" sz="1200" dirty="0" smtClean="0">
                <a:solidFill>
                  <a:srgbClr val="000099"/>
                </a:solidFill>
                <a:latin typeface="+mj-ea"/>
                <a:ea typeface="+mj-ea"/>
              </a:rPr>
              <a:t>より　</a:t>
            </a:r>
            <a:r>
              <a:rPr lang="en-US" altLang="ja-JP" sz="1200" dirty="0" err="1" smtClean="0">
                <a:solidFill>
                  <a:srgbClr val="000099"/>
                </a:solidFill>
                <a:latin typeface="+mj-ea"/>
                <a:ea typeface="+mj-ea"/>
              </a:rPr>
              <a:t>LogbeeHarca</a:t>
            </a:r>
            <a:r>
              <a:rPr lang="en-US" altLang="ja-JP" sz="1200" dirty="0" smtClean="0">
                <a:solidFill>
                  <a:srgbClr val="000099"/>
                </a:solidFill>
                <a:latin typeface="+mj-ea"/>
                <a:ea typeface="+mj-ea"/>
              </a:rPr>
              <a:t>  /</a:t>
            </a:r>
            <a:r>
              <a:rPr lang="ja-JP" altLang="en-US" sz="1200" dirty="0" smtClean="0">
                <a:solidFill>
                  <a:srgbClr val="000099"/>
                </a:solidFill>
                <a:latin typeface="+mj-ea"/>
                <a:ea typeface="+mj-ea"/>
              </a:rPr>
              <a:t>　</a:t>
            </a:r>
            <a:r>
              <a:rPr lang="en-US" altLang="ja-JP" sz="1200" dirty="0" err="1" smtClean="0">
                <a:solidFill>
                  <a:srgbClr val="000099"/>
                </a:solidFill>
                <a:latin typeface="+mj-ea"/>
                <a:ea typeface="+mj-ea"/>
              </a:rPr>
              <a:t>IoT</a:t>
            </a:r>
            <a:r>
              <a:rPr lang="ja-JP" altLang="en-US" sz="1200" dirty="0" smtClean="0">
                <a:solidFill>
                  <a:srgbClr val="000099"/>
                </a:solidFill>
                <a:latin typeface="+mj-ea"/>
                <a:ea typeface="+mj-ea"/>
              </a:rPr>
              <a:t>の教科書　アルドゥィーノＵＮＯ  転載）</a:t>
            </a:r>
            <a:endParaRPr lang="ja-JP" altLang="ja-JP" sz="1200" dirty="0">
              <a:solidFill>
                <a:srgbClr val="000099"/>
              </a:solidFill>
              <a:latin typeface="+mj-ea"/>
              <a:ea typeface="+mj-ea"/>
            </a:endParaRPr>
          </a:p>
        </p:txBody>
      </p:sp>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19338" y="1841106"/>
            <a:ext cx="1905412" cy="1849260"/>
          </a:xfrm>
          <a:prstGeom prst="rect">
            <a:avLst/>
          </a:prstGeom>
        </p:spPr>
      </p:pic>
      <p:pic>
        <p:nvPicPr>
          <p:cNvPr id="7" name="図 6"/>
          <p:cNvPicPr>
            <a:picLocks noChangeAspect="1"/>
          </p:cNvPicPr>
          <p:nvPr/>
        </p:nvPicPr>
        <p:blipFill rotWithShape="1">
          <a:blip r:embed="rId5" cstate="email">
            <a:extLst>
              <a:ext uri="{28A0092B-C50C-407E-A947-70E740481C1C}">
                <a14:useLocalDpi xmlns:a14="http://schemas.microsoft.com/office/drawing/2010/main"/>
              </a:ext>
            </a:extLst>
          </a:blip>
          <a:srcRect t="-923"/>
          <a:stretch/>
        </p:blipFill>
        <p:spPr>
          <a:xfrm>
            <a:off x="6124575" y="3659654"/>
            <a:ext cx="2495550" cy="2085683"/>
          </a:xfrm>
          <a:prstGeom prst="rect">
            <a:avLst/>
          </a:prstGeom>
        </p:spPr>
      </p:pic>
    </p:spTree>
    <p:extLst>
      <p:ext uri="{BB962C8B-B14F-4D97-AF65-F5344CB8AC3E}">
        <p14:creationId xmlns:p14="http://schemas.microsoft.com/office/powerpoint/2010/main" val="4207040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7504" y="892539"/>
            <a:ext cx="8928992" cy="5139781"/>
          </a:xfrm>
        </p:spPr>
        <p:txBody>
          <a:bodyPr/>
          <a:lstStyle/>
          <a:p>
            <a:r>
              <a:rPr lang="ja-JP" altLang="en-US" sz="1400" dirty="0" smtClean="0"/>
              <a:t>□プラスチックフィルムのロールをシーリング機にかけ、シールするとともに切断し、袋を作る。</a:t>
            </a:r>
            <a:endParaRPr lang="ja-JP" altLang="en-US" sz="1400" dirty="0"/>
          </a:p>
          <a:p>
            <a:r>
              <a:rPr lang="ja-JP" altLang="en-US" sz="1400" dirty="0" smtClean="0"/>
              <a:t>□</a:t>
            </a:r>
            <a:r>
              <a:rPr lang="en-US" altLang="ja-JP" sz="1400" dirty="0" err="1"/>
              <a:t>IoT</a:t>
            </a:r>
            <a:r>
              <a:rPr lang="ja-JP" altLang="en-US" sz="1400" dirty="0"/>
              <a:t>診断では</a:t>
            </a:r>
            <a:r>
              <a:rPr lang="ja-JP" altLang="en-US" sz="1400" dirty="0" smtClean="0"/>
              <a:t>、低</a:t>
            </a:r>
            <a:r>
              <a:rPr lang="ja-JP" altLang="en-US" sz="1400" dirty="0"/>
              <a:t>コスト</a:t>
            </a:r>
            <a:r>
              <a:rPr lang="ja-JP" altLang="en-US" sz="1400" dirty="0" smtClean="0"/>
              <a:t>の手作りシステム採用と</a:t>
            </a:r>
            <a:r>
              <a:rPr lang="ja-JP" altLang="en-US" sz="1400" dirty="0"/>
              <a:t>社員教育に留意することを提案。</a:t>
            </a:r>
            <a:endParaRPr lang="en-US" altLang="ja-JP" sz="1400" dirty="0"/>
          </a:p>
          <a:p>
            <a:r>
              <a:rPr lang="ja-JP" altLang="en-US" sz="1400" dirty="0" smtClean="0"/>
              <a:t>□社員を巻き込み、</a:t>
            </a:r>
            <a:r>
              <a:rPr lang="en-US" altLang="ja-JP" sz="1400" dirty="0" smtClean="0"/>
              <a:t>IT</a:t>
            </a:r>
            <a:r>
              <a:rPr lang="ja-JP" altLang="en-US" sz="1400" dirty="0" smtClean="0"/>
              <a:t>推進委員会を組織し、</a:t>
            </a:r>
            <a:r>
              <a:rPr lang="en-US" altLang="ja-JP" sz="1400" dirty="0" err="1" smtClean="0"/>
              <a:t>IoT</a:t>
            </a:r>
            <a:r>
              <a:rPr lang="ja-JP" altLang="en-US" sz="1400" dirty="0" smtClean="0"/>
              <a:t>デバイス（市販の数千円のマイコンボード、光センサー、無線発信機を組み合わせる。）を製作しシーリング機に、取り付け、稼動</a:t>
            </a:r>
            <a:r>
              <a:rPr lang="ja-JP" altLang="en-US" sz="1400" dirty="0"/>
              <a:t>の見える</a:t>
            </a:r>
            <a:r>
              <a:rPr lang="ja-JP" altLang="en-US" sz="1400" dirty="0" smtClean="0"/>
              <a:t>化を実現した。</a:t>
            </a:r>
            <a:endParaRPr lang="en-US" altLang="ja-JP" sz="1400" dirty="0" smtClean="0"/>
          </a:p>
          <a:p>
            <a:r>
              <a:rPr kumimoji="1" lang="ja-JP" altLang="en-US" sz="1400" dirty="0" smtClean="0"/>
              <a:t>□機械の上下動を光が遮られると信号を発するセンサーで読み取り、動作回数・停止状態を判別する。</a:t>
            </a:r>
            <a:endParaRPr kumimoji="1" lang="en-US" altLang="ja-JP" sz="1400" dirty="0" smtClean="0"/>
          </a:p>
          <a:p>
            <a:endParaRPr kumimoji="1" lang="en-US" altLang="ja-JP" dirty="0"/>
          </a:p>
          <a:p>
            <a:endParaRPr lang="en-US" altLang="ja-JP" dirty="0" smtClean="0"/>
          </a:p>
          <a:p>
            <a:endParaRPr lang="en-US" altLang="ja-JP" dirty="0"/>
          </a:p>
          <a:p>
            <a:endParaRPr lang="en-US" altLang="ja-JP" dirty="0" smtClean="0"/>
          </a:p>
          <a:p>
            <a:pPr>
              <a:lnSpc>
                <a:spcPts val="1900"/>
              </a:lnSpc>
            </a:pPr>
            <a:endParaRPr lang="en-US" altLang="ja-JP" dirty="0"/>
          </a:p>
          <a:p>
            <a:pPr>
              <a:lnSpc>
                <a:spcPts val="1900"/>
              </a:lnSpc>
            </a:pPr>
            <a:endParaRPr lang="en-US" altLang="ja-JP" dirty="0" smtClean="0"/>
          </a:p>
          <a:p>
            <a:pPr>
              <a:lnSpc>
                <a:spcPts val="1900"/>
              </a:lnSpc>
            </a:pPr>
            <a:endParaRPr lang="en-US" altLang="ja-JP" dirty="0" smtClean="0"/>
          </a:p>
          <a:p>
            <a:pPr>
              <a:lnSpc>
                <a:spcPts val="1900"/>
              </a:lnSpc>
            </a:pPr>
            <a:endParaRPr lang="en-US" altLang="ja-JP" dirty="0"/>
          </a:p>
          <a:p>
            <a:pPr>
              <a:lnSpc>
                <a:spcPts val="1900"/>
              </a:lnSpc>
            </a:pPr>
            <a:endParaRPr lang="en-US" altLang="ja-JP" dirty="0" smtClean="0"/>
          </a:p>
          <a:p>
            <a:pPr>
              <a:lnSpc>
                <a:spcPts val="1900"/>
              </a:lnSpc>
            </a:pPr>
            <a:endParaRPr lang="en-US" altLang="ja-JP" dirty="0" smtClean="0"/>
          </a:p>
          <a:p>
            <a:pPr>
              <a:lnSpc>
                <a:spcPts val="1900"/>
              </a:lnSpc>
            </a:pPr>
            <a:endParaRPr lang="en-US" altLang="ja-JP" sz="1400" dirty="0" smtClean="0"/>
          </a:p>
          <a:p>
            <a:pPr>
              <a:lnSpc>
                <a:spcPts val="1400"/>
              </a:lnSpc>
            </a:pPr>
            <a:endParaRPr lang="en-US" altLang="ja-JP" sz="1400" dirty="0" smtClean="0"/>
          </a:p>
          <a:p>
            <a:pPr>
              <a:lnSpc>
                <a:spcPts val="1400"/>
              </a:lnSpc>
            </a:pPr>
            <a:r>
              <a:rPr lang="ja-JP" altLang="en-US" sz="1400" dirty="0" smtClean="0"/>
              <a:t>□</a:t>
            </a:r>
            <a:r>
              <a:rPr lang="en-US" altLang="ja-JP" sz="1400" dirty="0" err="1" smtClean="0"/>
              <a:t>IoT</a:t>
            </a:r>
            <a:r>
              <a:rPr lang="ja-JP" altLang="en-US" sz="1400" dirty="0" smtClean="0"/>
              <a:t>診断からの</a:t>
            </a:r>
            <a:r>
              <a:rPr lang="en-US" altLang="ja-JP" sz="1400" dirty="0" err="1" smtClean="0"/>
              <a:t>IoT</a:t>
            </a:r>
            <a:r>
              <a:rPr lang="ja-JP" altLang="en-US" sz="1400" dirty="0" smtClean="0"/>
              <a:t>導入第</a:t>
            </a:r>
            <a:r>
              <a:rPr lang="en-US" altLang="ja-JP" sz="1400" dirty="0" smtClean="0"/>
              <a:t>1</a:t>
            </a:r>
            <a:r>
              <a:rPr lang="ja-JP" altLang="en-US" sz="1400" dirty="0" smtClean="0"/>
              <a:t>号！</a:t>
            </a:r>
            <a:endParaRPr lang="en-US" altLang="ja-JP" sz="1400" dirty="0" smtClean="0"/>
          </a:p>
        </p:txBody>
      </p:sp>
      <p:sp>
        <p:nvSpPr>
          <p:cNvPr id="4" name="タイトル 12"/>
          <p:cNvSpPr txBox="1">
            <a:spLocks/>
          </p:cNvSpPr>
          <p:nvPr/>
        </p:nvSpPr>
        <p:spPr>
          <a:xfrm>
            <a:off x="77275" y="298450"/>
            <a:ext cx="6608064" cy="468313"/>
          </a:xfrm>
          <a:prstGeom prst="rect">
            <a:avLst/>
          </a:prstGeom>
        </p:spPr>
        <p:txBody>
          <a:bodyPr>
            <a:noAutofit/>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sz="1800" b="1" dirty="0" smtClean="0">
                <a:latin typeface="+mj-ea"/>
              </a:rPr>
              <a:t>事例</a:t>
            </a:r>
            <a:r>
              <a:rPr lang="en-US" altLang="ja-JP" sz="1800" b="1" dirty="0" smtClean="0">
                <a:latin typeface="+mj-ea"/>
              </a:rPr>
              <a:t>1</a:t>
            </a:r>
            <a:r>
              <a:rPr lang="ja-JP" altLang="en-US" sz="1800" b="1" dirty="0" smtClean="0">
                <a:latin typeface="+mj-ea"/>
              </a:rPr>
              <a:t>：上田製袋株式会社　プロセスイノベーションでイメージ変革</a:t>
            </a:r>
            <a:endParaRPr lang="ja-JP" altLang="en-US" sz="1800" b="1" dirty="0">
              <a:latin typeface="+mj-ea"/>
            </a:endParaRPr>
          </a:p>
        </p:txBody>
      </p:sp>
      <p:sp>
        <p:nvSpPr>
          <p:cNvPr id="5" name="テキスト ボックス 4"/>
          <p:cNvSpPr txBox="1"/>
          <p:nvPr/>
        </p:nvSpPr>
        <p:spPr>
          <a:xfrm>
            <a:off x="241275" y="4971092"/>
            <a:ext cx="4261350" cy="503590"/>
          </a:xfrm>
          <a:prstGeom prst="rect">
            <a:avLst/>
          </a:prstGeom>
          <a:noFill/>
        </p:spPr>
        <p:txBody>
          <a:bodyPr wrap="none" lIns="36000" tIns="36000" rIns="36000" bIns="36000" rtlCol="0">
            <a:spAutoFit/>
          </a:bodyPr>
          <a:lstStyle/>
          <a:p>
            <a:pPr algn="ctr"/>
            <a:r>
              <a:rPr lang="ja-JP" altLang="en-US" sz="1400" b="1" dirty="0" smtClean="0"/>
              <a:t>白い箱（タッパー）が</a:t>
            </a:r>
            <a:r>
              <a:rPr lang="en-US" altLang="ja-JP" sz="1400" b="1" dirty="0" err="1" smtClean="0"/>
              <a:t>IoT</a:t>
            </a:r>
            <a:r>
              <a:rPr lang="ja-JP" altLang="en-US" sz="1400" b="1" dirty="0" smtClean="0"/>
              <a:t>デバイス（マイコン</a:t>
            </a:r>
            <a:r>
              <a:rPr lang="en-US" altLang="ja-JP" sz="1400" b="1" dirty="0" smtClean="0"/>
              <a:t>+</a:t>
            </a:r>
            <a:r>
              <a:rPr lang="ja-JP" altLang="en-US" sz="1400" b="1" dirty="0" smtClean="0"/>
              <a:t>無線発信機）</a:t>
            </a:r>
            <a:endParaRPr lang="en-US" altLang="ja-JP" sz="1400" b="1" dirty="0" smtClean="0"/>
          </a:p>
          <a:p>
            <a:r>
              <a:rPr kumimoji="1" lang="ja-JP" altLang="en-US" sz="1400" b="1" dirty="0" smtClean="0"/>
              <a:t>グレーの配線状のものの先端がセンサーになっている</a:t>
            </a:r>
            <a:endParaRPr kumimoji="1" lang="ja-JP" altLang="en-US" sz="1400" b="1" dirty="0"/>
          </a:p>
        </p:txBody>
      </p:sp>
      <p:sp>
        <p:nvSpPr>
          <p:cNvPr id="9" name="正方形/長方形 8"/>
          <p:cNvSpPr/>
          <p:nvPr/>
        </p:nvSpPr>
        <p:spPr>
          <a:xfrm>
            <a:off x="3347864" y="6032321"/>
            <a:ext cx="5620996" cy="249008"/>
          </a:xfrm>
          <a:prstGeom prst="rect">
            <a:avLst/>
          </a:prstGeom>
        </p:spPr>
        <p:txBody>
          <a:bodyPr wrap="square" tIns="18000">
            <a:spAutoFit/>
          </a:bodyPr>
          <a:lstStyle/>
          <a:p>
            <a:pPr algn="r"/>
            <a:r>
              <a:rPr lang="ja-JP" altLang="en-US" sz="1200" dirty="0" smtClean="0">
                <a:solidFill>
                  <a:srgbClr val="000099"/>
                </a:solidFill>
                <a:latin typeface="+mj-ea"/>
                <a:ea typeface="+mj-ea"/>
              </a:rPr>
              <a:t>（大阪府</a:t>
            </a:r>
            <a:r>
              <a:rPr lang="en-US" altLang="ja-JP" sz="1200" dirty="0" err="1" smtClean="0">
                <a:solidFill>
                  <a:srgbClr val="000099"/>
                </a:solidFill>
                <a:latin typeface="+mj-ea"/>
                <a:ea typeface="+mj-ea"/>
              </a:rPr>
              <a:t>IoT</a:t>
            </a:r>
            <a:r>
              <a:rPr lang="ja-JP" altLang="en-US" sz="1200" dirty="0" smtClean="0">
                <a:solidFill>
                  <a:srgbClr val="000099"/>
                </a:solidFill>
                <a:latin typeface="+mj-ea"/>
                <a:ea typeface="+mj-ea"/>
              </a:rPr>
              <a:t>リーンスタート！セミナー同社発表資料から転載）</a:t>
            </a:r>
            <a:endParaRPr lang="ja-JP" altLang="ja-JP" sz="1200" dirty="0">
              <a:solidFill>
                <a:srgbClr val="000099"/>
              </a:solidFill>
              <a:latin typeface="+mj-ea"/>
              <a:ea typeface="+mj-ea"/>
            </a:endParaRPr>
          </a:p>
        </p:txBody>
      </p:sp>
      <p:sp>
        <p:nvSpPr>
          <p:cNvPr id="6" name="テキスト ボックス 5"/>
          <p:cNvSpPr txBox="1"/>
          <p:nvPr/>
        </p:nvSpPr>
        <p:spPr>
          <a:xfrm>
            <a:off x="5154501" y="2225851"/>
            <a:ext cx="3842586" cy="738664"/>
          </a:xfrm>
          <a:prstGeom prst="rect">
            <a:avLst/>
          </a:prstGeom>
          <a:noFill/>
        </p:spPr>
        <p:txBody>
          <a:bodyPr wrap="square" rtlCol="0">
            <a:spAutoFit/>
          </a:bodyPr>
          <a:lstStyle/>
          <a:p>
            <a:r>
              <a:rPr kumimoji="1" lang="ja-JP" altLang="en-US" sz="1400" b="1" dirty="0" smtClean="0">
                <a:latin typeface="+mj-ea"/>
                <a:ea typeface="+mj-ea"/>
              </a:rPr>
              <a:t>矢印部分：原料のプラシートを送り込みながら、上の横バーが下りてきて加熱・圧着して袋を作る</a:t>
            </a:r>
            <a:r>
              <a:rPr lang="ja-JP" altLang="en-US" sz="1400" b="1" dirty="0" smtClean="0">
                <a:latin typeface="+mj-ea"/>
                <a:ea typeface="+mj-ea"/>
              </a:rPr>
              <a:t>。</a:t>
            </a:r>
            <a:endParaRPr lang="en-US" altLang="ja-JP" sz="1400" b="1" dirty="0" smtClean="0">
              <a:latin typeface="+mj-ea"/>
              <a:ea typeface="+mj-ea"/>
            </a:endParaRPr>
          </a:p>
          <a:p>
            <a:endParaRPr kumimoji="1" lang="en-US" altLang="ja-JP" sz="1400" b="1" dirty="0" smtClean="0">
              <a:latin typeface="+mj-ea"/>
              <a:ea typeface="+mj-ea"/>
            </a:endParaRPr>
          </a:p>
        </p:txBody>
      </p:sp>
      <p:sp>
        <p:nvSpPr>
          <p:cNvPr id="2" name="左矢印 1"/>
          <p:cNvSpPr/>
          <p:nvPr/>
        </p:nvSpPr>
        <p:spPr>
          <a:xfrm rot="20922842">
            <a:off x="4625518" y="2602380"/>
            <a:ext cx="441835" cy="347730"/>
          </a:xfrm>
          <a:prstGeom prst="leftArrow">
            <a:avLst/>
          </a:prstGeom>
          <a:solidFill>
            <a:schemeClr val="tx1"/>
          </a:solidFill>
        </p:spPr>
        <p:txBody>
          <a:bodyPr wrap="square" rtlCol="0" anchor="ctr">
            <a:spAutoFit/>
          </a:bodyPr>
          <a:lstStyle/>
          <a:p>
            <a:pPr algn="r"/>
            <a:endParaRPr kumimoji="1" lang="ja-JP" altLang="en-US" sz="1200" dirty="0" smtClean="0">
              <a:solidFill>
                <a:schemeClr val="bg1"/>
              </a:solidFill>
            </a:endParaRPr>
          </a:p>
        </p:txBody>
      </p:sp>
      <p:grpSp>
        <p:nvGrpSpPr>
          <p:cNvPr id="15" name="グループ化 14"/>
          <p:cNvGrpSpPr/>
          <p:nvPr/>
        </p:nvGrpSpPr>
        <p:grpSpPr>
          <a:xfrm>
            <a:off x="159019" y="2205353"/>
            <a:ext cx="4425862" cy="2752859"/>
            <a:chOff x="326930" y="1960652"/>
            <a:chExt cx="3670479" cy="2752859"/>
          </a:xfrm>
        </p:grpSpPr>
        <p:pic>
          <p:nvPicPr>
            <p:cNvPr id="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930" y="1960652"/>
              <a:ext cx="3670479" cy="275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左矢印 16"/>
            <p:cNvSpPr/>
            <p:nvPr/>
          </p:nvSpPr>
          <p:spPr>
            <a:xfrm rot="5400000">
              <a:off x="2133788" y="2077588"/>
              <a:ext cx="441835" cy="347730"/>
            </a:xfrm>
            <a:prstGeom prst="leftArrow">
              <a:avLst/>
            </a:prstGeom>
            <a:solidFill>
              <a:schemeClr val="bg1"/>
            </a:solidFill>
          </p:spPr>
          <p:txBody>
            <a:bodyPr wrap="square" rtlCol="0" anchor="ctr">
              <a:spAutoFit/>
            </a:bodyPr>
            <a:lstStyle/>
            <a:p>
              <a:pPr algn="r"/>
              <a:endParaRPr kumimoji="1" lang="ja-JP" altLang="en-US" sz="1200" dirty="0" smtClean="0">
                <a:solidFill>
                  <a:schemeClr val="bg1"/>
                </a:solidFill>
              </a:endParaRPr>
            </a:p>
          </p:txBody>
        </p:sp>
      </p:grpSp>
      <p:sp>
        <p:nvSpPr>
          <p:cNvPr id="21" name="円/楕円 7"/>
          <p:cNvSpPr/>
          <p:nvPr/>
        </p:nvSpPr>
        <p:spPr>
          <a:xfrm>
            <a:off x="3093688" y="2702906"/>
            <a:ext cx="1433798" cy="551137"/>
          </a:xfrm>
          <a:prstGeom prst="ellipse">
            <a:avLst/>
          </a:prstGeom>
          <a:noFill/>
          <a:ln w="22225">
            <a:solidFill>
              <a:schemeClr val="bg1"/>
            </a:solidFill>
          </a:ln>
        </p:spPr>
        <p:txBody>
          <a:bodyPr wrap="square" rtlCol="0" anchor="ctr">
            <a:spAutoFit/>
          </a:bodyPr>
          <a:lstStyle/>
          <a:p>
            <a:pPr algn="r"/>
            <a:endParaRPr kumimoji="1" lang="ja-JP" altLang="en-US" sz="1200" dirty="0" smtClean="0">
              <a:solidFill>
                <a:schemeClr val="bg1"/>
              </a:solidFill>
            </a:endParaRPr>
          </a:p>
        </p:txBody>
      </p:sp>
      <p:pic>
        <p:nvPicPr>
          <p:cNvPr id="23" name="図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5498" y="2717072"/>
            <a:ext cx="3332636" cy="2389904"/>
          </a:xfrm>
          <a:prstGeom prst="rect">
            <a:avLst/>
          </a:prstGeom>
        </p:spPr>
      </p:pic>
      <p:sp>
        <p:nvSpPr>
          <p:cNvPr id="7" name="正方形/長方形 6"/>
          <p:cNvSpPr/>
          <p:nvPr/>
        </p:nvSpPr>
        <p:spPr>
          <a:xfrm>
            <a:off x="5154501" y="5161622"/>
            <a:ext cx="3393878" cy="369332"/>
          </a:xfrm>
          <a:prstGeom prst="rect">
            <a:avLst/>
          </a:prstGeom>
        </p:spPr>
        <p:txBody>
          <a:bodyPr wrap="none">
            <a:spAutoFit/>
          </a:bodyPr>
          <a:lstStyle/>
          <a:p>
            <a:r>
              <a:rPr lang="ja-JP" altLang="en-US" b="1" dirty="0">
                <a:latin typeface="+mj-ea"/>
              </a:rPr>
              <a:t> </a:t>
            </a:r>
            <a:r>
              <a:rPr lang="ja-JP" altLang="en-US" b="1" dirty="0" smtClean="0">
                <a:latin typeface="+mj-ea"/>
              </a:rPr>
              <a:t>↑タブレット</a:t>
            </a:r>
            <a:r>
              <a:rPr lang="ja-JP" altLang="en-US" b="1" dirty="0">
                <a:latin typeface="+mj-ea"/>
              </a:rPr>
              <a:t>やスマホで確認</a:t>
            </a:r>
            <a:r>
              <a:rPr lang="ja-JP" altLang="en-US" b="1" dirty="0" smtClean="0">
                <a:latin typeface="+mj-ea"/>
              </a:rPr>
              <a:t>可能</a:t>
            </a:r>
            <a:endParaRPr lang="ja-JP" altLang="en-US" dirty="0"/>
          </a:p>
        </p:txBody>
      </p:sp>
    </p:spTree>
    <p:extLst>
      <p:ext uri="{BB962C8B-B14F-4D97-AF65-F5344CB8AC3E}">
        <p14:creationId xmlns:p14="http://schemas.microsoft.com/office/powerpoint/2010/main" val="2112602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二等辺三角形 13"/>
          <p:cNvSpPr/>
          <p:nvPr/>
        </p:nvSpPr>
        <p:spPr>
          <a:xfrm>
            <a:off x="6439551" y="4416737"/>
            <a:ext cx="412010" cy="555453"/>
          </a:xfrm>
          <a:prstGeom prst="triangle">
            <a:avLst/>
          </a:prstGeom>
          <a:solidFill>
            <a:schemeClr val="bg1">
              <a:lumMod val="50000"/>
            </a:schemeClr>
          </a:solidFill>
        </p:spPr>
        <p:txBody>
          <a:bodyPr wrap="square" rtlCol="0" anchor="ctr">
            <a:spAutoFit/>
          </a:bodyPr>
          <a:lstStyle/>
          <a:p>
            <a:pPr algn="r"/>
            <a:endParaRPr kumimoji="1" lang="ja-JP" altLang="en-US" sz="1200" dirty="0" smtClean="0">
              <a:solidFill>
                <a:schemeClr val="bg1"/>
              </a:solidFill>
            </a:endParaRPr>
          </a:p>
        </p:txBody>
      </p:sp>
      <p:sp>
        <p:nvSpPr>
          <p:cNvPr id="3" name="サブタイトル 2"/>
          <p:cNvSpPr>
            <a:spLocks noGrp="1"/>
          </p:cNvSpPr>
          <p:nvPr>
            <p:ph type="subTitle" idx="1"/>
          </p:nvPr>
        </p:nvSpPr>
        <p:spPr/>
        <p:txBody>
          <a:bodyPr/>
          <a:lstStyle/>
          <a:p>
            <a:r>
              <a:rPr lang="ja-JP" altLang="en-US" sz="1600" dirty="0" smtClean="0"/>
              <a:t>□新型の工作機をそろえ、メーカーのアプリケーション</a:t>
            </a:r>
            <a:r>
              <a:rPr lang="ja-JP" altLang="en-US" sz="1600" dirty="0"/>
              <a:t>による稼動</a:t>
            </a:r>
            <a:r>
              <a:rPr lang="ja-JP" altLang="en-US" sz="1600" dirty="0" smtClean="0"/>
              <a:t>管理を実現。</a:t>
            </a:r>
            <a:endParaRPr lang="en-US" altLang="ja-JP" sz="1600" dirty="0"/>
          </a:p>
          <a:p>
            <a:r>
              <a:rPr kumimoji="1" lang="ja-JP" altLang="en-US" sz="1600" dirty="0" smtClean="0"/>
              <a:t>□</a:t>
            </a:r>
            <a:r>
              <a:rPr kumimoji="1" lang="en-US" altLang="ja-JP" sz="1600" dirty="0" smtClean="0"/>
              <a:t>CAD/CAM</a:t>
            </a:r>
            <a:r>
              <a:rPr kumimoji="1" lang="ja-JP" altLang="en-US" sz="1600" dirty="0" smtClean="0"/>
              <a:t>・</a:t>
            </a:r>
            <a:r>
              <a:rPr kumimoji="1" lang="en-US" altLang="ja-JP" sz="1600" dirty="0" smtClean="0"/>
              <a:t>LAN</a:t>
            </a:r>
            <a:r>
              <a:rPr kumimoji="1" lang="ja-JP" altLang="en-US" sz="1600" dirty="0" smtClean="0"/>
              <a:t>・生産管理システムを活用し稼働を</a:t>
            </a:r>
            <a:r>
              <a:rPr lang="ja-JP" altLang="en-US" sz="1600" dirty="0" smtClean="0"/>
              <a:t>把握。</a:t>
            </a:r>
            <a:endParaRPr lang="en-US" altLang="ja-JP" sz="1600" dirty="0" smtClean="0"/>
          </a:p>
          <a:p>
            <a:r>
              <a:rPr lang="ja-JP" altLang="en-US" sz="1600" dirty="0"/>
              <a:t>□</a:t>
            </a:r>
            <a:r>
              <a:rPr lang="ja-JP" altLang="en-US" sz="1600" dirty="0" smtClean="0"/>
              <a:t>工程や人員配置を最適化し、人間にかかる負荷を低減することが目標。</a:t>
            </a:r>
            <a:endParaRPr lang="en-US" altLang="ja-JP" sz="1600" dirty="0" smtClean="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a:p>
        </p:txBody>
      </p:sp>
      <p:sp>
        <p:nvSpPr>
          <p:cNvPr id="4" name="タイトル 12"/>
          <p:cNvSpPr txBox="1">
            <a:spLocks/>
          </p:cNvSpPr>
          <p:nvPr/>
        </p:nvSpPr>
        <p:spPr>
          <a:xfrm>
            <a:off x="1" y="298450"/>
            <a:ext cx="6608064" cy="468313"/>
          </a:xfrm>
          <a:prstGeom prst="rect">
            <a:avLst/>
          </a:prstGeom>
        </p:spPr>
        <p:txBody>
          <a:bodyPr>
            <a:normAutofit fontScale="97500"/>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a:latin typeface="+mj-ea"/>
              </a:rPr>
              <a:t>　</a:t>
            </a:r>
            <a:r>
              <a:rPr lang="ja-JP" altLang="en-US" b="1" dirty="0" smtClean="0">
                <a:latin typeface="+mj-ea"/>
              </a:rPr>
              <a:t>事例</a:t>
            </a:r>
            <a:r>
              <a:rPr lang="en-US" altLang="ja-JP" b="1" dirty="0" smtClean="0">
                <a:latin typeface="+mj-ea"/>
              </a:rPr>
              <a:t>2</a:t>
            </a:r>
            <a:r>
              <a:rPr lang="ja-JP" altLang="en-US" b="1" dirty="0" smtClean="0">
                <a:latin typeface="+mj-ea"/>
              </a:rPr>
              <a:t>：エムジェイテック株式会社</a:t>
            </a:r>
            <a:endParaRPr lang="ja-JP" altLang="en-US" b="1" dirty="0">
              <a:latin typeface="+mj-ea"/>
            </a:endParaRPr>
          </a:p>
        </p:txBody>
      </p:sp>
      <p:pic>
        <p:nvPicPr>
          <p:cNvPr id="1026" name="Picture 2" descr="D:\TsujinoI\Desktop\img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117" y="2190785"/>
            <a:ext cx="1993618" cy="152702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627" y="3772335"/>
            <a:ext cx="2349407" cy="1169551"/>
          </a:xfrm>
          <a:prstGeom prst="rect">
            <a:avLst/>
          </a:prstGeom>
          <a:noFill/>
        </p:spPr>
        <p:txBody>
          <a:bodyPr wrap="square" rtlCol="0">
            <a:spAutoFit/>
          </a:bodyPr>
          <a:lstStyle/>
          <a:p>
            <a:pPr algn="ctr"/>
            <a:r>
              <a:rPr kumimoji="1" lang="ja-JP" altLang="en-US" sz="1400" b="1" dirty="0" smtClean="0"/>
              <a:t>主力製品：</a:t>
            </a:r>
            <a:endParaRPr kumimoji="1" lang="en-US" altLang="ja-JP" sz="1400" b="1" dirty="0" smtClean="0"/>
          </a:p>
          <a:p>
            <a:pPr algn="ctr"/>
            <a:r>
              <a:rPr kumimoji="1" lang="ja-JP" altLang="en-US" sz="1400" b="1" dirty="0" smtClean="0"/>
              <a:t>タイミングプーリー</a:t>
            </a:r>
            <a:endParaRPr kumimoji="1" lang="en-US" altLang="ja-JP" sz="1400" b="1" dirty="0" smtClean="0"/>
          </a:p>
          <a:p>
            <a:pPr algn="ctr"/>
            <a:r>
              <a:rPr lang="ja-JP" altLang="en-US" sz="1400" b="1" dirty="0"/>
              <a:t>　</a:t>
            </a:r>
            <a:r>
              <a:rPr lang="ja-JP" altLang="en-US" sz="1400" b="1" dirty="0" smtClean="0"/>
              <a:t>ロボットのアームなどを</a:t>
            </a:r>
            <a:endParaRPr lang="en-US" altLang="ja-JP" sz="1400" b="1" dirty="0" smtClean="0"/>
          </a:p>
          <a:p>
            <a:pPr algn="ctr"/>
            <a:r>
              <a:rPr lang="ja-JP" altLang="en-US" sz="1400" b="1" dirty="0" smtClean="0"/>
              <a:t>正確な位置まで</a:t>
            </a:r>
            <a:endParaRPr lang="en-US" altLang="ja-JP" sz="1400" b="1" dirty="0" smtClean="0"/>
          </a:p>
          <a:p>
            <a:pPr algn="ctr"/>
            <a:r>
              <a:rPr lang="ja-JP" altLang="en-US" sz="1400" b="1" dirty="0" smtClean="0"/>
              <a:t>動かすのに使用する部品</a:t>
            </a:r>
            <a:endParaRPr kumimoji="1" lang="ja-JP" altLang="en-US" sz="1400" b="1" dirty="0"/>
          </a:p>
        </p:txBody>
      </p:sp>
      <p:sp>
        <p:nvSpPr>
          <p:cNvPr id="7" name="正方形/長方形 6"/>
          <p:cNvSpPr/>
          <p:nvPr/>
        </p:nvSpPr>
        <p:spPr>
          <a:xfrm>
            <a:off x="3347864" y="6032321"/>
            <a:ext cx="5620996" cy="249008"/>
          </a:xfrm>
          <a:prstGeom prst="rect">
            <a:avLst/>
          </a:prstGeom>
        </p:spPr>
        <p:txBody>
          <a:bodyPr wrap="square" tIns="18000">
            <a:spAutoFit/>
          </a:bodyPr>
          <a:lstStyle/>
          <a:p>
            <a:pPr algn="r"/>
            <a:r>
              <a:rPr lang="ja-JP" altLang="en-US" sz="1200" dirty="0" smtClean="0">
                <a:solidFill>
                  <a:srgbClr val="000099"/>
                </a:solidFill>
                <a:latin typeface="+mj-ea"/>
                <a:ea typeface="+mj-ea"/>
              </a:rPr>
              <a:t>（大阪府</a:t>
            </a:r>
            <a:r>
              <a:rPr lang="en-US" altLang="ja-JP" sz="1200" dirty="0" err="1" smtClean="0">
                <a:solidFill>
                  <a:srgbClr val="000099"/>
                </a:solidFill>
                <a:latin typeface="+mj-ea"/>
                <a:ea typeface="+mj-ea"/>
              </a:rPr>
              <a:t>IoT</a:t>
            </a:r>
            <a:r>
              <a:rPr lang="ja-JP" altLang="en-US" sz="1200" dirty="0" smtClean="0">
                <a:solidFill>
                  <a:srgbClr val="000099"/>
                </a:solidFill>
                <a:latin typeface="+mj-ea"/>
                <a:ea typeface="+mj-ea"/>
              </a:rPr>
              <a:t>リーンスタート！セミナー同社発表資料から転載）</a:t>
            </a:r>
            <a:endParaRPr lang="ja-JP" altLang="ja-JP" sz="1200" dirty="0">
              <a:solidFill>
                <a:srgbClr val="000099"/>
              </a:solidFill>
              <a:latin typeface="+mj-ea"/>
              <a:ea typeface="+mj-ea"/>
            </a:endParaRPr>
          </a:p>
        </p:txBody>
      </p:sp>
      <p:sp>
        <p:nvSpPr>
          <p:cNvPr id="8" name="正方形/長方形 7"/>
          <p:cNvSpPr/>
          <p:nvPr/>
        </p:nvSpPr>
        <p:spPr>
          <a:xfrm>
            <a:off x="4001472" y="5593340"/>
            <a:ext cx="5164427" cy="257369"/>
          </a:xfrm>
          <a:prstGeom prst="rect">
            <a:avLst/>
          </a:prstGeom>
        </p:spPr>
        <p:txBody>
          <a:bodyPr wrap="square" lIns="0" tIns="36000" rIns="0" bIns="36000">
            <a:spAutoFit/>
          </a:bodyPr>
          <a:lstStyle/>
          <a:p>
            <a:r>
              <a:rPr lang="ja-JP" altLang="en-US" sz="1200" b="1" dirty="0" smtClean="0"/>
              <a:t>稼働モニタリングソフトの画面　接続されている工作機と状態が表示（イメージ）</a:t>
            </a:r>
            <a:endParaRPr lang="en-US" altLang="ja-JP" sz="1200" b="1" dirty="0"/>
          </a:p>
        </p:txBody>
      </p:sp>
      <p:sp>
        <p:nvSpPr>
          <p:cNvPr id="2" name="正方形/長方形 1"/>
          <p:cNvSpPr/>
          <p:nvPr/>
        </p:nvSpPr>
        <p:spPr>
          <a:xfrm>
            <a:off x="4198513" y="2164565"/>
            <a:ext cx="4770347" cy="3060000"/>
          </a:xfrm>
          <a:prstGeom prst="rect">
            <a:avLst/>
          </a:prstGeom>
          <a:solidFill>
            <a:schemeClr val="bg1">
              <a:lumMod val="50000"/>
            </a:schemeClr>
          </a:solidFill>
        </p:spPr>
        <p:txBody>
          <a:bodyPr wrap="square" rtlCol="0" anchor="ctr">
            <a:spAutoFit/>
          </a:bodyPr>
          <a:lstStyle/>
          <a:p>
            <a:pPr algn="r"/>
            <a:endParaRPr kumimoji="1" lang="ja-JP" altLang="en-US" sz="1200" dirty="0" smtClean="0">
              <a:solidFill>
                <a:schemeClr val="bg1"/>
              </a:solidFill>
            </a:endParaRPr>
          </a:p>
        </p:txBody>
      </p:sp>
      <p:pic>
        <p:nvPicPr>
          <p:cNvPr id="5" name="コンテンツ プレースホルダー 4">
            <a:extLst>
              <a:ext uri="{FF2B5EF4-FFF2-40B4-BE49-F238E27FC236}">
                <a16:creationId xmlns:a16="http://schemas.microsoft.com/office/drawing/2014/main" id="{80DCE2D6-A058-498B-9354-6ACB972E6EAA}"/>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4267941" y="2233782"/>
            <a:ext cx="4628732" cy="2892956"/>
          </a:xfrm>
          <a:prstGeom prst="rect">
            <a:avLst/>
          </a:prstGeom>
        </p:spPr>
      </p:pic>
      <p:sp>
        <p:nvSpPr>
          <p:cNvPr id="10" name="正方形/長方形 9"/>
          <p:cNvSpPr/>
          <p:nvPr/>
        </p:nvSpPr>
        <p:spPr>
          <a:xfrm>
            <a:off x="4816056" y="4035265"/>
            <a:ext cx="3619606" cy="381472"/>
          </a:xfrm>
          <a:prstGeom prst="rect">
            <a:avLst/>
          </a:prstGeom>
          <a:solidFill>
            <a:schemeClr val="bg1"/>
          </a:solidFill>
        </p:spPr>
        <p:txBody>
          <a:bodyPr wrap="square" rtlCol="0" anchor="ctr">
            <a:spAutoFit/>
          </a:bodyPr>
          <a:lstStyle/>
          <a:p>
            <a:pPr algn="r"/>
            <a:endParaRPr kumimoji="1" lang="ja-JP" altLang="en-US" sz="1200" dirty="0" smtClean="0">
              <a:solidFill>
                <a:schemeClr val="bg1"/>
              </a:solidFill>
            </a:endParaRPr>
          </a:p>
        </p:txBody>
      </p:sp>
      <p:sp>
        <p:nvSpPr>
          <p:cNvPr id="9" name="正方形/長方形 8"/>
          <p:cNvSpPr/>
          <p:nvPr/>
        </p:nvSpPr>
        <p:spPr>
          <a:xfrm>
            <a:off x="4816056" y="4074618"/>
            <a:ext cx="721860" cy="276999"/>
          </a:xfrm>
          <a:prstGeom prst="rect">
            <a:avLst/>
          </a:prstGeom>
          <a:solidFill>
            <a:schemeClr val="bg1"/>
          </a:solidFill>
          <a:ln w="15875">
            <a:solidFill>
              <a:schemeClr val="tx1"/>
            </a:solidFill>
          </a:ln>
        </p:spPr>
        <p:txBody>
          <a:bodyPr wrap="square" rtlCol="0" anchor="ctr">
            <a:spAutoFit/>
          </a:bodyPr>
          <a:lstStyle/>
          <a:p>
            <a:pPr algn="ctr"/>
            <a:r>
              <a:rPr lang="ja-JP" altLang="en-US" sz="1200" dirty="0" smtClean="0">
                <a:solidFill>
                  <a:srgbClr val="FF0000"/>
                </a:solidFill>
              </a:rPr>
              <a:t>●</a:t>
            </a:r>
            <a:r>
              <a:rPr lang="ja-JP" altLang="en-US" sz="1200" dirty="0" smtClean="0"/>
              <a:t>○○</a:t>
            </a:r>
            <a:endParaRPr kumimoji="1" lang="en-US" altLang="ja-JP" sz="1200" dirty="0" smtClean="0"/>
          </a:p>
        </p:txBody>
      </p:sp>
      <p:sp>
        <p:nvSpPr>
          <p:cNvPr id="11" name="正方形/長方形 10"/>
          <p:cNvSpPr/>
          <p:nvPr/>
        </p:nvSpPr>
        <p:spPr>
          <a:xfrm>
            <a:off x="5717691" y="4074618"/>
            <a:ext cx="721860" cy="276999"/>
          </a:xfrm>
          <a:prstGeom prst="rect">
            <a:avLst/>
          </a:prstGeom>
          <a:solidFill>
            <a:schemeClr val="bg1"/>
          </a:solidFill>
          <a:ln w="15875">
            <a:solidFill>
              <a:schemeClr val="tx1"/>
            </a:solidFill>
          </a:ln>
        </p:spPr>
        <p:txBody>
          <a:bodyPr wrap="square" rtlCol="0" anchor="ctr">
            <a:spAutoFit/>
          </a:bodyPr>
          <a:lstStyle/>
          <a:p>
            <a:pPr algn="ctr"/>
            <a:r>
              <a:rPr lang="ja-JP" altLang="en-US" sz="1200" dirty="0" smtClean="0"/>
              <a:t>○</a:t>
            </a:r>
            <a:r>
              <a:rPr lang="ja-JP" altLang="en-US" sz="1200" dirty="0" smtClean="0">
                <a:solidFill>
                  <a:srgbClr val="FFFF00"/>
                </a:solidFill>
              </a:rPr>
              <a:t>●</a:t>
            </a:r>
            <a:r>
              <a:rPr lang="ja-JP" altLang="en-US" sz="1200" dirty="0" smtClean="0"/>
              <a:t>○</a:t>
            </a:r>
            <a:endParaRPr kumimoji="1" lang="en-US" altLang="ja-JP" sz="1200" dirty="0" smtClean="0"/>
          </a:p>
        </p:txBody>
      </p:sp>
      <p:sp>
        <p:nvSpPr>
          <p:cNvPr id="12" name="正方形/長方形 11"/>
          <p:cNvSpPr/>
          <p:nvPr/>
        </p:nvSpPr>
        <p:spPr>
          <a:xfrm>
            <a:off x="6619326" y="4074618"/>
            <a:ext cx="721860" cy="276999"/>
          </a:xfrm>
          <a:prstGeom prst="rect">
            <a:avLst/>
          </a:prstGeom>
          <a:solidFill>
            <a:schemeClr val="bg1"/>
          </a:solidFill>
          <a:ln w="15875">
            <a:solidFill>
              <a:schemeClr val="tx1"/>
            </a:solidFill>
          </a:ln>
        </p:spPr>
        <p:txBody>
          <a:bodyPr wrap="square" rtlCol="0" anchor="ctr">
            <a:spAutoFit/>
          </a:bodyPr>
          <a:lstStyle/>
          <a:p>
            <a:pPr algn="ctr"/>
            <a:r>
              <a:rPr lang="ja-JP" altLang="en-US" sz="1200" dirty="0" smtClean="0"/>
              <a:t>○○</a:t>
            </a:r>
            <a:r>
              <a:rPr lang="ja-JP" altLang="en-US" sz="1200" dirty="0" smtClean="0">
                <a:solidFill>
                  <a:srgbClr val="00B050"/>
                </a:solidFill>
              </a:rPr>
              <a:t>●</a:t>
            </a:r>
            <a:endParaRPr kumimoji="1" lang="en-US" altLang="ja-JP" sz="1200" dirty="0" smtClean="0">
              <a:solidFill>
                <a:srgbClr val="00B050"/>
              </a:solidFill>
            </a:endParaRPr>
          </a:p>
        </p:txBody>
      </p:sp>
      <p:sp>
        <p:nvSpPr>
          <p:cNvPr id="13" name="正方形/長方形 12"/>
          <p:cNvSpPr/>
          <p:nvPr/>
        </p:nvSpPr>
        <p:spPr>
          <a:xfrm>
            <a:off x="7520962" y="4074618"/>
            <a:ext cx="721860" cy="276999"/>
          </a:xfrm>
          <a:prstGeom prst="rect">
            <a:avLst/>
          </a:prstGeom>
          <a:solidFill>
            <a:schemeClr val="bg1"/>
          </a:solidFill>
          <a:ln w="15875">
            <a:solidFill>
              <a:schemeClr val="tx1"/>
            </a:solidFill>
          </a:ln>
        </p:spPr>
        <p:txBody>
          <a:bodyPr wrap="square" rtlCol="0" anchor="ctr">
            <a:spAutoFit/>
          </a:bodyPr>
          <a:lstStyle/>
          <a:p>
            <a:pPr algn="ctr"/>
            <a:r>
              <a:rPr lang="ja-JP" altLang="en-US" sz="1200" dirty="0" smtClean="0"/>
              <a:t>○○</a:t>
            </a:r>
            <a:r>
              <a:rPr lang="ja-JP" altLang="en-US" sz="1200" dirty="0" smtClean="0">
                <a:solidFill>
                  <a:srgbClr val="00B050"/>
                </a:solidFill>
              </a:rPr>
              <a:t>●</a:t>
            </a:r>
            <a:endParaRPr kumimoji="1" lang="en-US" altLang="ja-JP" sz="1200" dirty="0" smtClean="0">
              <a:solidFill>
                <a:srgbClr val="00B050"/>
              </a:solidFill>
            </a:endParaRPr>
          </a:p>
        </p:txBody>
      </p:sp>
      <p:sp>
        <p:nvSpPr>
          <p:cNvPr id="15" name="正方形/長方形 14"/>
          <p:cNvSpPr/>
          <p:nvPr/>
        </p:nvSpPr>
        <p:spPr>
          <a:xfrm>
            <a:off x="8074731" y="2938531"/>
            <a:ext cx="821941" cy="553998"/>
          </a:xfrm>
          <a:prstGeom prst="rect">
            <a:avLst/>
          </a:prstGeom>
          <a:solidFill>
            <a:schemeClr val="bg1"/>
          </a:solidFill>
          <a:ln w="15875">
            <a:solidFill>
              <a:schemeClr val="tx1"/>
            </a:solidFill>
          </a:ln>
        </p:spPr>
        <p:txBody>
          <a:bodyPr wrap="square" lIns="0" tIns="0" rIns="0" bIns="0" rtlCol="0" anchor="ctr">
            <a:spAutoFit/>
          </a:bodyPr>
          <a:lstStyle/>
          <a:p>
            <a:r>
              <a:rPr lang="ja-JP" altLang="en-US" sz="1200" dirty="0" smtClean="0">
                <a:solidFill>
                  <a:srgbClr val="FF0000"/>
                </a:solidFill>
              </a:rPr>
              <a:t>●停止</a:t>
            </a:r>
            <a:endParaRPr lang="en-US" altLang="ja-JP" sz="1200" dirty="0" smtClean="0">
              <a:solidFill>
                <a:srgbClr val="FF0000"/>
              </a:solidFill>
            </a:endParaRPr>
          </a:p>
          <a:p>
            <a:r>
              <a:rPr lang="ja-JP" altLang="en-US" sz="1200" dirty="0" smtClean="0">
                <a:solidFill>
                  <a:srgbClr val="FFFF00"/>
                </a:solidFill>
              </a:rPr>
              <a:t>●</a:t>
            </a:r>
            <a:r>
              <a:rPr lang="ja-JP" altLang="en-US" sz="1200" dirty="0" smtClean="0"/>
              <a:t>設定</a:t>
            </a:r>
            <a:r>
              <a:rPr lang="ja-JP" altLang="en-US" sz="1200" dirty="0"/>
              <a:t>変更</a:t>
            </a:r>
            <a:endParaRPr lang="en-US" altLang="ja-JP" sz="1200" dirty="0">
              <a:solidFill>
                <a:srgbClr val="FFFF00"/>
              </a:solidFill>
            </a:endParaRPr>
          </a:p>
          <a:p>
            <a:r>
              <a:rPr kumimoji="1" lang="ja-JP" altLang="en-US" sz="1200" dirty="0" smtClean="0">
                <a:solidFill>
                  <a:srgbClr val="00B050"/>
                </a:solidFill>
              </a:rPr>
              <a:t>●運転</a:t>
            </a:r>
            <a:endParaRPr kumimoji="1" lang="en-US" altLang="ja-JP" sz="1200" dirty="0" smtClean="0">
              <a:solidFill>
                <a:srgbClr val="00B050"/>
              </a:solidFill>
            </a:endParaRPr>
          </a:p>
        </p:txBody>
      </p:sp>
      <p:sp>
        <p:nvSpPr>
          <p:cNvPr id="16" name="円/楕円 15"/>
          <p:cNvSpPr/>
          <p:nvPr/>
        </p:nvSpPr>
        <p:spPr>
          <a:xfrm>
            <a:off x="5537703" y="5383373"/>
            <a:ext cx="2253690" cy="216000"/>
          </a:xfrm>
          <a:prstGeom prst="ellipse">
            <a:avLst/>
          </a:prstGeom>
          <a:solidFill>
            <a:schemeClr val="bg1">
              <a:lumMod val="50000"/>
            </a:schemeClr>
          </a:solidFill>
        </p:spPr>
        <p:txBody>
          <a:bodyPr wrap="square" rtlCol="0" anchor="ctr">
            <a:spAutoFit/>
          </a:bodyPr>
          <a:lstStyle/>
          <a:p>
            <a:pPr algn="r"/>
            <a:endParaRPr kumimoji="1" lang="ja-JP" altLang="en-US" sz="1200" dirty="0" smtClean="0">
              <a:solidFill>
                <a:schemeClr val="bg1"/>
              </a:solidFill>
            </a:endParaRPr>
          </a:p>
        </p:txBody>
      </p:sp>
      <p:grpSp>
        <p:nvGrpSpPr>
          <p:cNvPr id="18" name="グループ化 17"/>
          <p:cNvGrpSpPr/>
          <p:nvPr/>
        </p:nvGrpSpPr>
        <p:grpSpPr>
          <a:xfrm>
            <a:off x="2353906" y="2184666"/>
            <a:ext cx="1299770" cy="1443070"/>
            <a:chOff x="299990" y="1238938"/>
            <a:chExt cx="1299770" cy="1443070"/>
          </a:xfrm>
        </p:grpSpPr>
        <p:sp>
          <p:nvSpPr>
            <p:cNvPr id="19" name="正方形/長方形 18"/>
            <p:cNvSpPr/>
            <p:nvPr/>
          </p:nvSpPr>
          <p:spPr>
            <a:xfrm>
              <a:off x="1515783" y="2448698"/>
              <a:ext cx="83977" cy="233165"/>
            </a:xfrm>
            <a:prstGeom prst="rect">
              <a:avLst/>
            </a:prstGeom>
            <a:solidFill>
              <a:schemeClr val="tx2"/>
            </a:solidFill>
          </p:spPr>
          <p:txBody>
            <a:bodyPr wrap="square" rtlCol="0" anchor="ctr">
              <a:spAutoFit/>
            </a:bodyPr>
            <a:lstStyle/>
            <a:p>
              <a:pPr algn="r"/>
              <a:endParaRPr kumimoji="1" lang="ja-JP" altLang="en-US" sz="1200" dirty="0" smtClean="0">
                <a:solidFill>
                  <a:schemeClr val="bg1"/>
                </a:solidFill>
              </a:endParaRPr>
            </a:p>
          </p:txBody>
        </p:sp>
        <p:sp>
          <p:nvSpPr>
            <p:cNvPr id="20" name="正方形/長方形 19"/>
            <p:cNvSpPr/>
            <p:nvPr/>
          </p:nvSpPr>
          <p:spPr>
            <a:xfrm>
              <a:off x="359592" y="2512174"/>
              <a:ext cx="1156191" cy="169834"/>
            </a:xfrm>
            <a:prstGeom prst="rect">
              <a:avLst/>
            </a:prstGeom>
            <a:solidFill>
              <a:schemeClr val="accent1"/>
            </a:solidFill>
          </p:spPr>
          <p:txBody>
            <a:bodyPr wrap="square" rtlCol="0" anchor="ctr">
              <a:spAutoFit/>
            </a:bodyPr>
            <a:lstStyle/>
            <a:p>
              <a:pPr algn="r"/>
              <a:endParaRPr kumimoji="1" lang="ja-JP" altLang="en-US" sz="1200" dirty="0" smtClean="0">
                <a:solidFill>
                  <a:schemeClr val="bg1"/>
                </a:solidFill>
              </a:endParaRPr>
            </a:p>
          </p:txBody>
        </p:sp>
        <p:sp>
          <p:nvSpPr>
            <p:cNvPr id="21" name="正方形/長方形 20"/>
            <p:cNvSpPr/>
            <p:nvPr/>
          </p:nvSpPr>
          <p:spPr>
            <a:xfrm>
              <a:off x="299990" y="1586591"/>
              <a:ext cx="1215793" cy="936000"/>
            </a:xfrm>
            <a:prstGeom prst="rect">
              <a:avLst/>
            </a:prstGeom>
            <a:solidFill>
              <a:schemeClr val="bg1">
                <a:lumMod val="65000"/>
              </a:schemeClr>
            </a:solidFill>
            <a:scene3d>
              <a:camera prst="isometricOffAxis1Right">
                <a:rot lat="0" lon="622874" rev="0"/>
              </a:camera>
              <a:lightRig rig="chilly" dir="t"/>
            </a:scene3d>
            <a:sp3d extrusionH="615950" contourW="12700" prstMaterial="matte">
              <a:bevelT/>
              <a:bevelB w="69850"/>
              <a:extrusionClr>
                <a:schemeClr val="bg2">
                  <a:lumMod val="90000"/>
                </a:schemeClr>
              </a:extrusionClr>
              <a:contourClr>
                <a:schemeClr val="bg1"/>
              </a:contourClr>
            </a:sp3d>
          </p:spPr>
          <p:txBody>
            <a:bodyPr wrap="square" rtlCol="0" anchor="ctr">
              <a:spAutoFit/>
            </a:bodyPr>
            <a:lstStyle/>
            <a:p>
              <a:pPr algn="r"/>
              <a:endParaRPr kumimoji="1" lang="ja-JP" altLang="en-US" sz="1200" dirty="0" smtClean="0">
                <a:solidFill>
                  <a:schemeClr val="bg1"/>
                </a:solidFill>
              </a:endParaRPr>
            </a:p>
          </p:txBody>
        </p:sp>
        <p:sp>
          <p:nvSpPr>
            <p:cNvPr id="22" name="正方形/長方形 21"/>
            <p:cNvSpPr/>
            <p:nvPr/>
          </p:nvSpPr>
          <p:spPr>
            <a:xfrm>
              <a:off x="567520" y="1692237"/>
              <a:ext cx="426893" cy="684000"/>
            </a:xfrm>
            <a:prstGeom prst="rect">
              <a:avLst/>
            </a:prstGeom>
            <a:solidFill>
              <a:srgbClr val="000099"/>
            </a:solidFill>
            <a:ln w="9525">
              <a:solidFill>
                <a:schemeClr val="tx1"/>
              </a:solidFill>
            </a:ln>
            <a:scene3d>
              <a:camera prst="orthographicFront">
                <a:rot lat="0" lon="600000" rev="0"/>
              </a:camera>
              <a:lightRig rig="threePt" dir="t"/>
            </a:scene3d>
            <a:sp3d extrusionH="6350" prstMaterial="metal">
              <a:bevelT w="69850" h="152400" prst="angle"/>
              <a:bevelB w="190500" h="107950" prst="angle"/>
              <a:extrusionClr>
                <a:schemeClr val="tx2"/>
              </a:extrusionClr>
            </a:sp3d>
          </p:spPr>
          <p:txBody>
            <a:bodyPr wrap="square" rtlCol="0" anchor="ctr">
              <a:spAutoFit/>
            </a:bodyPr>
            <a:lstStyle/>
            <a:p>
              <a:pPr algn="r"/>
              <a:endParaRPr kumimoji="1" lang="ja-JP" altLang="en-US" sz="1200" dirty="0" smtClean="0">
                <a:solidFill>
                  <a:schemeClr val="bg1"/>
                </a:solidFill>
              </a:endParaRPr>
            </a:p>
          </p:txBody>
        </p:sp>
        <p:sp>
          <p:nvSpPr>
            <p:cNvPr id="23" name="正方形/長方形 22"/>
            <p:cNvSpPr/>
            <p:nvPr/>
          </p:nvSpPr>
          <p:spPr>
            <a:xfrm>
              <a:off x="1125798" y="1677723"/>
              <a:ext cx="267269" cy="753735"/>
            </a:xfrm>
            <a:prstGeom prst="rect">
              <a:avLst/>
            </a:prstGeom>
            <a:solidFill>
              <a:schemeClr val="bg1">
                <a:lumMod val="65000"/>
              </a:schemeClr>
            </a:solidFill>
            <a:effectLst>
              <a:reflection endPos="0" dist="50800" dir="5400000" sy="-100000" algn="bl" rotWithShape="0"/>
            </a:effectLst>
          </p:spPr>
          <p:txBody>
            <a:bodyPr wrap="square" rtlCol="0" anchor="ctr">
              <a:spAutoFit/>
            </a:bodyPr>
            <a:lstStyle/>
            <a:p>
              <a:pPr algn="r"/>
              <a:endParaRPr kumimoji="1" lang="ja-JP" altLang="en-US" sz="1200" dirty="0" smtClean="0">
                <a:solidFill>
                  <a:schemeClr val="bg1"/>
                </a:solidFill>
              </a:endParaRPr>
            </a:p>
          </p:txBody>
        </p:sp>
        <p:sp>
          <p:nvSpPr>
            <p:cNvPr id="24" name="正方形/長方形 23"/>
            <p:cNvSpPr/>
            <p:nvPr/>
          </p:nvSpPr>
          <p:spPr>
            <a:xfrm>
              <a:off x="923553" y="1359808"/>
              <a:ext cx="432000" cy="216000"/>
            </a:xfrm>
            <a:prstGeom prst="rect">
              <a:avLst/>
            </a:prstGeom>
            <a:solidFill>
              <a:schemeClr val="tx1"/>
            </a:solidFill>
          </p:spPr>
          <p:txBody>
            <a:bodyPr wrap="square" rtlCol="0" anchor="ctr">
              <a:spAutoFit/>
            </a:bodyPr>
            <a:lstStyle/>
            <a:p>
              <a:pPr algn="r"/>
              <a:endParaRPr kumimoji="1" lang="ja-JP" altLang="en-US" sz="1200" dirty="0" smtClean="0">
                <a:solidFill>
                  <a:schemeClr val="bg1"/>
                </a:solidFill>
              </a:endParaRPr>
            </a:p>
          </p:txBody>
        </p:sp>
        <p:sp>
          <p:nvSpPr>
            <p:cNvPr id="25" name="正方形/長方形 24"/>
            <p:cNvSpPr/>
            <p:nvPr/>
          </p:nvSpPr>
          <p:spPr>
            <a:xfrm>
              <a:off x="1355553" y="1238938"/>
              <a:ext cx="216000" cy="336721"/>
            </a:xfrm>
            <a:prstGeom prst="rect">
              <a:avLst/>
            </a:prstGeom>
            <a:solidFill>
              <a:schemeClr val="tx1"/>
            </a:solidFill>
          </p:spPr>
          <p:txBody>
            <a:bodyPr wrap="square" rtlCol="0" anchor="ctr">
              <a:spAutoFit/>
            </a:bodyPr>
            <a:lstStyle/>
            <a:p>
              <a:pPr algn="r"/>
              <a:endParaRPr kumimoji="1" lang="ja-JP" altLang="en-US" sz="1200" dirty="0" smtClean="0">
                <a:solidFill>
                  <a:schemeClr val="bg1"/>
                </a:solidFill>
              </a:endParaRPr>
            </a:p>
          </p:txBody>
        </p:sp>
        <p:sp>
          <p:nvSpPr>
            <p:cNvPr id="26" name="角丸四角形 25"/>
            <p:cNvSpPr/>
            <p:nvPr/>
          </p:nvSpPr>
          <p:spPr>
            <a:xfrm>
              <a:off x="635550" y="1749521"/>
              <a:ext cx="288000" cy="288000"/>
            </a:xfrm>
            <a:prstGeom prst="roundRect">
              <a:avLst/>
            </a:prstGeom>
            <a:solidFill>
              <a:schemeClr val="tx2">
                <a:lumMod val="40000"/>
                <a:lumOff val="60000"/>
              </a:schemeClr>
            </a:solidFill>
          </p:spPr>
          <p:txBody>
            <a:bodyPr wrap="square" rtlCol="0" anchor="ctr">
              <a:spAutoFit/>
            </a:bodyPr>
            <a:lstStyle/>
            <a:p>
              <a:pPr algn="r"/>
              <a:endParaRPr kumimoji="1" lang="ja-JP" altLang="en-US" sz="1200" dirty="0" smtClean="0">
                <a:solidFill>
                  <a:schemeClr val="bg1"/>
                </a:solidFill>
              </a:endParaRPr>
            </a:p>
          </p:txBody>
        </p:sp>
        <p:sp>
          <p:nvSpPr>
            <p:cNvPr id="27" name="正方形/長方形 26"/>
            <p:cNvSpPr/>
            <p:nvPr/>
          </p:nvSpPr>
          <p:spPr>
            <a:xfrm>
              <a:off x="1063553" y="1963284"/>
              <a:ext cx="325227" cy="396000"/>
            </a:xfrm>
            <a:prstGeom prst="rect">
              <a:avLst/>
            </a:prstGeom>
            <a:solidFill>
              <a:schemeClr val="tx1"/>
            </a:solidFill>
          </p:spPr>
          <p:txBody>
            <a:bodyPr wrap="square" rtlCol="0" anchor="ctr">
              <a:spAutoFit/>
            </a:bodyPr>
            <a:lstStyle/>
            <a:p>
              <a:pPr algn="r"/>
              <a:endParaRPr kumimoji="1" lang="ja-JP" altLang="en-US" sz="1200" dirty="0" smtClean="0">
                <a:solidFill>
                  <a:schemeClr val="bg1"/>
                </a:solidFill>
              </a:endParaRPr>
            </a:p>
          </p:txBody>
        </p:sp>
        <p:sp>
          <p:nvSpPr>
            <p:cNvPr id="28" name="正方形/長方形 27"/>
            <p:cNvSpPr/>
            <p:nvPr/>
          </p:nvSpPr>
          <p:spPr>
            <a:xfrm>
              <a:off x="1088618" y="1986309"/>
              <a:ext cx="271133" cy="210460"/>
            </a:xfrm>
            <a:prstGeom prst="rect">
              <a:avLst/>
            </a:prstGeom>
            <a:pattFill prst="smGrid">
              <a:fgClr>
                <a:schemeClr val="bg1">
                  <a:lumMod val="85000"/>
                </a:schemeClr>
              </a:fgClr>
              <a:bgClr>
                <a:schemeClr val="tx1"/>
              </a:bgClr>
            </a:pattFill>
            <a:ln w="3175">
              <a:solidFill>
                <a:schemeClr val="bg1"/>
              </a:solidFill>
            </a:ln>
          </p:spPr>
          <p:txBody>
            <a:bodyPr wrap="square" rtlCol="0" anchor="ctr">
              <a:spAutoFit/>
            </a:bodyPr>
            <a:lstStyle/>
            <a:p>
              <a:pPr algn="r"/>
              <a:endParaRPr kumimoji="1" lang="ja-JP" altLang="en-US" sz="1200" dirty="0" smtClean="0">
                <a:solidFill>
                  <a:schemeClr val="bg1"/>
                </a:solidFill>
              </a:endParaRPr>
            </a:p>
          </p:txBody>
        </p:sp>
      </p:grpSp>
      <p:grpSp>
        <p:nvGrpSpPr>
          <p:cNvPr id="29" name="グループ化 28"/>
          <p:cNvGrpSpPr/>
          <p:nvPr/>
        </p:nvGrpSpPr>
        <p:grpSpPr>
          <a:xfrm>
            <a:off x="2415743" y="3932392"/>
            <a:ext cx="1299770" cy="1443070"/>
            <a:chOff x="299990" y="1238938"/>
            <a:chExt cx="1299770" cy="1443070"/>
          </a:xfrm>
        </p:grpSpPr>
        <p:sp>
          <p:nvSpPr>
            <p:cNvPr id="30" name="正方形/長方形 29"/>
            <p:cNvSpPr/>
            <p:nvPr/>
          </p:nvSpPr>
          <p:spPr>
            <a:xfrm>
              <a:off x="1515783" y="2448698"/>
              <a:ext cx="83977" cy="233165"/>
            </a:xfrm>
            <a:prstGeom prst="rect">
              <a:avLst/>
            </a:prstGeom>
            <a:solidFill>
              <a:schemeClr val="tx2"/>
            </a:solidFill>
          </p:spPr>
          <p:txBody>
            <a:bodyPr wrap="square" rtlCol="0" anchor="ctr">
              <a:spAutoFit/>
            </a:bodyPr>
            <a:lstStyle/>
            <a:p>
              <a:pPr algn="r"/>
              <a:endParaRPr kumimoji="1" lang="ja-JP" altLang="en-US" sz="1200" dirty="0" smtClean="0">
                <a:solidFill>
                  <a:schemeClr val="bg1"/>
                </a:solidFill>
              </a:endParaRPr>
            </a:p>
          </p:txBody>
        </p:sp>
        <p:sp>
          <p:nvSpPr>
            <p:cNvPr id="31" name="正方形/長方形 30"/>
            <p:cNvSpPr/>
            <p:nvPr/>
          </p:nvSpPr>
          <p:spPr>
            <a:xfrm>
              <a:off x="359592" y="2512174"/>
              <a:ext cx="1156191" cy="169834"/>
            </a:xfrm>
            <a:prstGeom prst="rect">
              <a:avLst/>
            </a:prstGeom>
            <a:solidFill>
              <a:schemeClr val="accent1"/>
            </a:solidFill>
          </p:spPr>
          <p:txBody>
            <a:bodyPr wrap="square" rtlCol="0" anchor="ctr">
              <a:spAutoFit/>
            </a:bodyPr>
            <a:lstStyle/>
            <a:p>
              <a:pPr algn="r"/>
              <a:endParaRPr kumimoji="1" lang="ja-JP" altLang="en-US" sz="1200" dirty="0" smtClean="0">
                <a:solidFill>
                  <a:schemeClr val="bg1"/>
                </a:solidFill>
              </a:endParaRPr>
            </a:p>
          </p:txBody>
        </p:sp>
        <p:sp>
          <p:nvSpPr>
            <p:cNvPr id="32" name="正方形/長方形 31"/>
            <p:cNvSpPr/>
            <p:nvPr/>
          </p:nvSpPr>
          <p:spPr>
            <a:xfrm>
              <a:off x="299990" y="1586591"/>
              <a:ext cx="1215793" cy="936000"/>
            </a:xfrm>
            <a:prstGeom prst="rect">
              <a:avLst/>
            </a:prstGeom>
            <a:solidFill>
              <a:schemeClr val="bg1">
                <a:lumMod val="65000"/>
              </a:schemeClr>
            </a:solidFill>
            <a:scene3d>
              <a:camera prst="isometricOffAxis1Right">
                <a:rot lat="0" lon="622874" rev="0"/>
              </a:camera>
              <a:lightRig rig="chilly" dir="t"/>
            </a:scene3d>
            <a:sp3d extrusionH="615950" contourW="12700" prstMaterial="matte">
              <a:bevelT/>
              <a:bevelB w="69850"/>
              <a:extrusionClr>
                <a:schemeClr val="bg2">
                  <a:lumMod val="90000"/>
                </a:schemeClr>
              </a:extrusionClr>
              <a:contourClr>
                <a:schemeClr val="bg1"/>
              </a:contourClr>
            </a:sp3d>
          </p:spPr>
          <p:txBody>
            <a:bodyPr wrap="square" rtlCol="0" anchor="ctr">
              <a:spAutoFit/>
            </a:bodyPr>
            <a:lstStyle/>
            <a:p>
              <a:pPr algn="r"/>
              <a:endParaRPr kumimoji="1" lang="ja-JP" altLang="en-US" sz="1200" dirty="0" smtClean="0">
                <a:solidFill>
                  <a:schemeClr val="bg1"/>
                </a:solidFill>
              </a:endParaRPr>
            </a:p>
          </p:txBody>
        </p:sp>
        <p:sp>
          <p:nvSpPr>
            <p:cNvPr id="33" name="正方形/長方形 32"/>
            <p:cNvSpPr/>
            <p:nvPr/>
          </p:nvSpPr>
          <p:spPr>
            <a:xfrm>
              <a:off x="567520" y="1692237"/>
              <a:ext cx="426893" cy="684000"/>
            </a:xfrm>
            <a:prstGeom prst="rect">
              <a:avLst/>
            </a:prstGeom>
            <a:solidFill>
              <a:srgbClr val="000099"/>
            </a:solidFill>
            <a:ln w="9525">
              <a:solidFill>
                <a:schemeClr val="tx1"/>
              </a:solidFill>
            </a:ln>
            <a:scene3d>
              <a:camera prst="orthographicFront">
                <a:rot lat="0" lon="600000" rev="0"/>
              </a:camera>
              <a:lightRig rig="threePt" dir="t"/>
            </a:scene3d>
            <a:sp3d extrusionH="6350" prstMaterial="metal">
              <a:bevelT w="69850" h="152400" prst="angle"/>
              <a:bevelB w="190500" h="107950" prst="angle"/>
              <a:extrusionClr>
                <a:schemeClr val="tx2"/>
              </a:extrusionClr>
            </a:sp3d>
          </p:spPr>
          <p:txBody>
            <a:bodyPr wrap="square" rtlCol="0" anchor="ctr">
              <a:spAutoFit/>
            </a:bodyPr>
            <a:lstStyle/>
            <a:p>
              <a:pPr algn="r"/>
              <a:endParaRPr kumimoji="1" lang="ja-JP" altLang="en-US" sz="1200" dirty="0" smtClean="0">
                <a:solidFill>
                  <a:schemeClr val="bg1"/>
                </a:solidFill>
              </a:endParaRPr>
            </a:p>
          </p:txBody>
        </p:sp>
        <p:sp>
          <p:nvSpPr>
            <p:cNvPr id="34" name="正方形/長方形 33"/>
            <p:cNvSpPr/>
            <p:nvPr/>
          </p:nvSpPr>
          <p:spPr>
            <a:xfrm>
              <a:off x="1125798" y="1677723"/>
              <a:ext cx="267269" cy="753735"/>
            </a:xfrm>
            <a:prstGeom prst="rect">
              <a:avLst/>
            </a:prstGeom>
            <a:solidFill>
              <a:schemeClr val="bg1">
                <a:lumMod val="65000"/>
              </a:schemeClr>
            </a:solidFill>
            <a:effectLst>
              <a:reflection endPos="0" dist="50800" dir="5400000" sy="-100000" algn="bl" rotWithShape="0"/>
            </a:effectLst>
          </p:spPr>
          <p:txBody>
            <a:bodyPr wrap="square" rtlCol="0" anchor="ctr">
              <a:spAutoFit/>
            </a:bodyPr>
            <a:lstStyle/>
            <a:p>
              <a:pPr algn="r"/>
              <a:endParaRPr kumimoji="1" lang="ja-JP" altLang="en-US" sz="1200" dirty="0" smtClean="0">
                <a:solidFill>
                  <a:schemeClr val="bg1"/>
                </a:solidFill>
              </a:endParaRPr>
            </a:p>
          </p:txBody>
        </p:sp>
        <p:sp>
          <p:nvSpPr>
            <p:cNvPr id="35" name="正方形/長方形 34"/>
            <p:cNvSpPr/>
            <p:nvPr/>
          </p:nvSpPr>
          <p:spPr>
            <a:xfrm>
              <a:off x="923553" y="1359808"/>
              <a:ext cx="432000" cy="216000"/>
            </a:xfrm>
            <a:prstGeom prst="rect">
              <a:avLst/>
            </a:prstGeom>
            <a:solidFill>
              <a:schemeClr val="tx1"/>
            </a:solidFill>
          </p:spPr>
          <p:txBody>
            <a:bodyPr wrap="square" rtlCol="0" anchor="ctr">
              <a:spAutoFit/>
            </a:bodyPr>
            <a:lstStyle/>
            <a:p>
              <a:pPr algn="r"/>
              <a:endParaRPr kumimoji="1" lang="ja-JP" altLang="en-US" sz="1200" dirty="0" smtClean="0">
                <a:solidFill>
                  <a:schemeClr val="bg1"/>
                </a:solidFill>
              </a:endParaRPr>
            </a:p>
          </p:txBody>
        </p:sp>
        <p:sp>
          <p:nvSpPr>
            <p:cNvPr id="36" name="正方形/長方形 35"/>
            <p:cNvSpPr/>
            <p:nvPr/>
          </p:nvSpPr>
          <p:spPr>
            <a:xfrm>
              <a:off x="1355553" y="1238938"/>
              <a:ext cx="216000" cy="336721"/>
            </a:xfrm>
            <a:prstGeom prst="rect">
              <a:avLst/>
            </a:prstGeom>
            <a:solidFill>
              <a:schemeClr val="tx1"/>
            </a:solidFill>
          </p:spPr>
          <p:txBody>
            <a:bodyPr wrap="square" rtlCol="0" anchor="ctr">
              <a:spAutoFit/>
            </a:bodyPr>
            <a:lstStyle/>
            <a:p>
              <a:pPr algn="r"/>
              <a:endParaRPr kumimoji="1" lang="ja-JP" altLang="en-US" sz="1200" dirty="0" smtClean="0">
                <a:solidFill>
                  <a:schemeClr val="bg1"/>
                </a:solidFill>
              </a:endParaRPr>
            </a:p>
          </p:txBody>
        </p:sp>
        <p:sp>
          <p:nvSpPr>
            <p:cNvPr id="37" name="角丸四角形 36"/>
            <p:cNvSpPr/>
            <p:nvPr/>
          </p:nvSpPr>
          <p:spPr>
            <a:xfrm>
              <a:off x="635550" y="1749521"/>
              <a:ext cx="288000" cy="288000"/>
            </a:xfrm>
            <a:prstGeom prst="roundRect">
              <a:avLst/>
            </a:prstGeom>
            <a:solidFill>
              <a:schemeClr val="tx2">
                <a:lumMod val="40000"/>
                <a:lumOff val="60000"/>
              </a:schemeClr>
            </a:solidFill>
          </p:spPr>
          <p:txBody>
            <a:bodyPr wrap="square" rtlCol="0" anchor="ctr">
              <a:spAutoFit/>
            </a:bodyPr>
            <a:lstStyle/>
            <a:p>
              <a:pPr algn="r"/>
              <a:endParaRPr kumimoji="1" lang="ja-JP" altLang="en-US" sz="1200" dirty="0" smtClean="0">
                <a:solidFill>
                  <a:schemeClr val="bg1"/>
                </a:solidFill>
              </a:endParaRPr>
            </a:p>
          </p:txBody>
        </p:sp>
        <p:sp>
          <p:nvSpPr>
            <p:cNvPr id="38" name="正方形/長方形 37"/>
            <p:cNvSpPr/>
            <p:nvPr/>
          </p:nvSpPr>
          <p:spPr>
            <a:xfrm>
              <a:off x="1063553" y="1963284"/>
              <a:ext cx="325227" cy="396000"/>
            </a:xfrm>
            <a:prstGeom prst="rect">
              <a:avLst/>
            </a:prstGeom>
            <a:solidFill>
              <a:schemeClr val="tx1"/>
            </a:solidFill>
          </p:spPr>
          <p:txBody>
            <a:bodyPr wrap="square" rtlCol="0" anchor="ctr">
              <a:spAutoFit/>
            </a:bodyPr>
            <a:lstStyle/>
            <a:p>
              <a:pPr algn="r"/>
              <a:endParaRPr kumimoji="1" lang="ja-JP" altLang="en-US" sz="1200" dirty="0" smtClean="0">
                <a:solidFill>
                  <a:schemeClr val="bg1"/>
                </a:solidFill>
              </a:endParaRPr>
            </a:p>
          </p:txBody>
        </p:sp>
        <p:sp>
          <p:nvSpPr>
            <p:cNvPr id="39" name="正方形/長方形 38"/>
            <p:cNvSpPr/>
            <p:nvPr/>
          </p:nvSpPr>
          <p:spPr>
            <a:xfrm>
              <a:off x="1088618" y="1986309"/>
              <a:ext cx="271133" cy="210460"/>
            </a:xfrm>
            <a:prstGeom prst="rect">
              <a:avLst/>
            </a:prstGeom>
            <a:pattFill prst="smGrid">
              <a:fgClr>
                <a:schemeClr val="bg1">
                  <a:lumMod val="85000"/>
                </a:schemeClr>
              </a:fgClr>
              <a:bgClr>
                <a:schemeClr val="tx1"/>
              </a:bgClr>
            </a:pattFill>
            <a:ln w="3175">
              <a:solidFill>
                <a:schemeClr val="bg1"/>
              </a:solidFill>
            </a:ln>
          </p:spPr>
          <p:txBody>
            <a:bodyPr wrap="square" rtlCol="0" anchor="ctr">
              <a:spAutoFit/>
            </a:bodyPr>
            <a:lstStyle/>
            <a:p>
              <a:pPr algn="r"/>
              <a:endParaRPr kumimoji="1" lang="ja-JP" altLang="en-US" sz="1200" dirty="0" smtClean="0">
                <a:solidFill>
                  <a:schemeClr val="bg1"/>
                </a:solidFill>
              </a:endParaRPr>
            </a:p>
          </p:txBody>
        </p:sp>
      </p:grpSp>
      <p:sp>
        <p:nvSpPr>
          <p:cNvPr id="17" name="テキスト ボックス 16"/>
          <p:cNvSpPr txBox="1"/>
          <p:nvPr/>
        </p:nvSpPr>
        <p:spPr>
          <a:xfrm>
            <a:off x="3608121" y="2164565"/>
            <a:ext cx="553998" cy="1515695"/>
          </a:xfrm>
          <a:prstGeom prst="rect">
            <a:avLst/>
          </a:prstGeom>
          <a:noFill/>
        </p:spPr>
        <p:txBody>
          <a:bodyPr vert="eaVert" wrap="square" rtlCol="0">
            <a:spAutoFit/>
          </a:bodyPr>
          <a:lstStyle/>
          <a:p>
            <a:r>
              <a:rPr kumimoji="1" lang="ja-JP" altLang="en-US" sz="1200" b="1" dirty="0" smtClean="0"/>
              <a:t>実機に無線</a:t>
            </a:r>
            <a:r>
              <a:rPr kumimoji="1" lang="en-US" altLang="ja-JP" sz="1200" b="1" dirty="0" smtClean="0"/>
              <a:t>LAN</a:t>
            </a:r>
            <a:r>
              <a:rPr kumimoji="1" lang="ja-JP" altLang="en-US" sz="1200" b="1" dirty="0" smtClean="0"/>
              <a:t>で</a:t>
            </a:r>
            <a:endParaRPr kumimoji="1" lang="en-US" altLang="ja-JP" sz="1200" b="1" dirty="0" smtClean="0"/>
          </a:p>
          <a:p>
            <a:r>
              <a:rPr kumimoji="1" lang="ja-JP" altLang="en-US" sz="1200" b="1" dirty="0" smtClean="0"/>
              <a:t>接続し、状態をモニタ</a:t>
            </a:r>
            <a:endParaRPr kumimoji="1" lang="ja-JP" altLang="en-US" sz="1200" b="1" dirty="0"/>
          </a:p>
        </p:txBody>
      </p:sp>
      <p:cxnSp>
        <p:nvCxnSpPr>
          <p:cNvPr id="41" name="カギ線コネクタ 40"/>
          <p:cNvCxnSpPr/>
          <p:nvPr/>
        </p:nvCxnSpPr>
        <p:spPr>
          <a:xfrm>
            <a:off x="2991603" y="3627736"/>
            <a:ext cx="1915248" cy="186363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31" idx="2"/>
          </p:cNvCxnSpPr>
          <p:nvPr/>
        </p:nvCxnSpPr>
        <p:spPr>
          <a:xfrm>
            <a:off x="3053441" y="5375462"/>
            <a:ext cx="1853410" cy="7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フローチャート : 磁気ディスク 45"/>
          <p:cNvSpPr/>
          <p:nvPr/>
        </p:nvSpPr>
        <p:spPr>
          <a:xfrm>
            <a:off x="4906851" y="5290545"/>
            <a:ext cx="630852" cy="308828"/>
          </a:xfrm>
          <a:prstGeom prst="flowChartMagneticDisk">
            <a:avLst/>
          </a:prstGeom>
          <a:solidFill>
            <a:schemeClr val="tx1"/>
          </a:solidFill>
        </p:spPr>
        <p:txBody>
          <a:bodyPr wrap="square" rtlCol="0" anchor="ctr">
            <a:spAutoFit/>
          </a:bodyPr>
          <a:lstStyle/>
          <a:p>
            <a:pPr algn="r"/>
            <a:endParaRPr kumimoji="1" lang="ja-JP" altLang="en-US" sz="1200" dirty="0" smtClean="0">
              <a:solidFill>
                <a:schemeClr val="bg1"/>
              </a:solidFill>
            </a:endParaRPr>
          </a:p>
        </p:txBody>
      </p:sp>
    </p:spTree>
    <p:extLst>
      <p:ext uri="{BB962C8B-B14F-4D97-AF65-F5344CB8AC3E}">
        <p14:creationId xmlns:p14="http://schemas.microsoft.com/office/powerpoint/2010/main" val="3780554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type="subTitle" idx="1"/>
          </p:nvPr>
        </p:nvSpPr>
        <p:spPr/>
        <p:txBody>
          <a:bodyPr/>
          <a:lstStyle/>
          <a:p>
            <a:r>
              <a:rPr lang="ja-JP" altLang="en-US" dirty="0"/>
              <a:t>□</a:t>
            </a:r>
            <a:r>
              <a:rPr lang="ja-JP" altLang="en-US" sz="1800" dirty="0" smtClean="0"/>
              <a:t>タレットパンチプレスやレーザー加工を主とする金属加工業。</a:t>
            </a:r>
            <a:endParaRPr lang="en-US" altLang="ja-JP" sz="1800" dirty="0" smtClean="0"/>
          </a:p>
          <a:p>
            <a:r>
              <a:rPr lang="ja-JP" altLang="en-US" dirty="0"/>
              <a:t>□</a:t>
            </a:r>
            <a:r>
              <a:rPr lang="ja-JP" altLang="en-US" sz="1800" dirty="0" smtClean="0"/>
              <a:t>スポット溶接工程で、スポット忘れの発生でリカバリー、クレーム対応等大きな手間暇。得意先にも迷惑。</a:t>
            </a:r>
            <a:endParaRPr lang="en-US" altLang="ja-JP" sz="1800" dirty="0" smtClean="0"/>
          </a:p>
          <a:p>
            <a:r>
              <a:rPr lang="ja-JP" altLang="en-US" dirty="0"/>
              <a:t>□</a:t>
            </a:r>
            <a:r>
              <a:rPr lang="ja-JP" altLang="en-US" sz="1800" dirty="0" smtClean="0"/>
              <a:t>スポット回数のカウンターで解決できないか？</a:t>
            </a:r>
            <a:endParaRPr lang="en-US" altLang="ja-JP" sz="1800" dirty="0" smtClean="0"/>
          </a:p>
          <a:p>
            <a:r>
              <a:rPr lang="ja-JP" altLang="en-US" dirty="0"/>
              <a:t>□</a:t>
            </a:r>
            <a:r>
              <a:rPr lang="en-US" altLang="ja-JP" sz="1800" dirty="0" smtClean="0"/>
              <a:t>Arduino</a:t>
            </a:r>
            <a:r>
              <a:rPr lang="ja-JP" altLang="en-US" sz="1800" dirty="0" err="1" smtClean="0"/>
              <a:t>、</a:t>
            </a:r>
            <a:r>
              <a:rPr lang="ja-JP" altLang="en-US" sz="1800" dirty="0" smtClean="0"/>
              <a:t>電磁センサー等</a:t>
            </a:r>
            <a:r>
              <a:rPr lang="ja-JP" altLang="en-US" sz="1800" dirty="0"/>
              <a:t>の</a:t>
            </a:r>
            <a:r>
              <a:rPr lang="ja-JP" altLang="en-US" sz="1800" dirty="0" smtClean="0"/>
              <a:t>市販電子部品を用い、オ</a:t>
            </a:r>
            <a:endParaRPr lang="en-US" altLang="ja-JP" sz="1800" dirty="0" smtClean="0"/>
          </a:p>
          <a:p>
            <a:r>
              <a:rPr lang="ja-JP" altLang="en-US" sz="1800" dirty="0" err="1" smtClean="0"/>
              <a:t>ー</a:t>
            </a:r>
            <a:r>
              <a:rPr lang="ja-JP" altLang="en-US" sz="1800" dirty="0" smtClean="0"/>
              <a:t>プンソース化されている回路・データ等も活用し、プ</a:t>
            </a:r>
            <a:endParaRPr lang="en-US" altLang="ja-JP" sz="1800" dirty="0" smtClean="0"/>
          </a:p>
          <a:p>
            <a:r>
              <a:rPr lang="ja-JP" altLang="en-US" sz="1800" dirty="0" smtClean="0"/>
              <a:t>レス機等の動作回数</a:t>
            </a:r>
            <a:r>
              <a:rPr lang="ja-JP" altLang="en-US" sz="1800" dirty="0"/>
              <a:t>を</a:t>
            </a:r>
            <a:r>
              <a:rPr lang="ja-JP" altLang="en-US" sz="1800" dirty="0" smtClean="0"/>
              <a:t>カウント</a:t>
            </a:r>
            <a:r>
              <a:rPr lang="ja-JP" altLang="en-US" sz="1800" dirty="0"/>
              <a:t>する</a:t>
            </a:r>
            <a:r>
              <a:rPr lang="en-US" altLang="ja-JP" sz="1800" dirty="0" err="1"/>
              <a:t>IoT</a:t>
            </a:r>
            <a:r>
              <a:rPr lang="ja-JP" altLang="en-US" sz="1800" dirty="0"/>
              <a:t>ユニット</a:t>
            </a:r>
            <a:r>
              <a:rPr lang="ja-JP" altLang="en-US" sz="1800" dirty="0" smtClean="0"/>
              <a:t>を開発。</a:t>
            </a:r>
            <a:endParaRPr lang="en-US" altLang="ja-JP" sz="1800" dirty="0" smtClean="0"/>
          </a:p>
          <a:p>
            <a:r>
              <a:rPr lang="ja-JP" altLang="en-US" sz="1800" dirty="0" smtClean="0"/>
              <a:t>開発製品</a:t>
            </a:r>
            <a:r>
              <a:rPr lang="ja-JP" altLang="en-US" sz="1800" dirty="0"/>
              <a:t>は</a:t>
            </a:r>
            <a:r>
              <a:rPr lang="ja-JP" altLang="en-US" sz="1800" dirty="0" smtClean="0"/>
              <a:t>、外販へと新規ビジネスへと展開。</a:t>
            </a:r>
            <a:endParaRPr lang="ja-JP" altLang="en-US" sz="18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endParaRPr lang="en-US" altLang="ja-JP" sz="1200" dirty="0"/>
          </a:p>
          <a:p>
            <a:endParaRPr kumimoji="1" lang="en-US" altLang="ja-JP" sz="1200" dirty="0" smtClean="0"/>
          </a:p>
          <a:p>
            <a:r>
              <a:rPr lang="ja-JP" altLang="en-US" sz="1200" dirty="0" smtClean="0"/>
              <a:t>　　　　　　　　　　　　　　　　　　　　試</a:t>
            </a:r>
            <a:r>
              <a:rPr lang="ja-JP" altLang="en-US" sz="1200" dirty="0"/>
              <a:t>作品</a:t>
            </a:r>
          </a:p>
          <a:p>
            <a:endParaRPr kumimoji="1" lang="en-US" altLang="ja-JP" sz="1200" dirty="0" smtClean="0"/>
          </a:p>
          <a:p>
            <a:r>
              <a:rPr kumimoji="1" lang="ja-JP" altLang="en-US" sz="1200" dirty="0" smtClean="0"/>
              <a:t>　　スポット溶接製品　　　　　　　　　　　　　　</a:t>
            </a:r>
            <a:r>
              <a:rPr lang="ja-JP" altLang="en-US" sz="1200" dirty="0" smtClean="0"/>
              <a:t>　　　　　　　　　　　　　　　</a:t>
            </a:r>
            <a:r>
              <a:rPr kumimoji="1" lang="ja-JP" altLang="en-US" sz="1200" dirty="0" smtClean="0"/>
              <a:t>筐体や基盤、</a:t>
            </a:r>
            <a:r>
              <a:rPr kumimoji="1" lang="en-US" altLang="ja-JP" sz="1200" dirty="0" smtClean="0"/>
              <a:t>PC</a:t>
            </a:r>
            <a:r>
              <a:rPr lang="ja-JP" altLang="en-US" sz="1200" dirty="0" smtClean="0"/>
              <a:t>接続</a:t>
            </a:r>
            <a:r>
              <a:rPr lang="ja-JP" altLang="en-US" sz="1200" dirty="0"/>
              <a:t>端子</a:t>
            </a:r>
            <a:r>
              <a:rPr lang="ja-JP" altLang="en-US" sz="1200" dirty="0" smtClean="0"/>
              <a:t>も設け製品化</a:t>
            </a:r>
            <a:r>
              <a:rPr kumimoji="1" lang="ja-JP" altLang="en-US" sz="1200" dirty="0" smtClean="0"/>
              <a:t>　　　　　　　　　</a:t>
            </a:r>
            <a:endParaRPr kumimoji="1" lang="ja-JP" altLang="en-US" sz="1200" dirty="0"/>
          </a:p>
        </p:txBody>
      </p:sp>
      <p:sp>
        <p:nvSpPr>
          <p:cNvPr id="3" name="タイトル 2"/>
          <p:cNvSpPr>
            <a:spLocks noGrp="1"/>
          </p:cNvSpPr>
          <p:nvPr>
            <p:ph type="title" idx="4294967295"/>
          </p:nvPr>
        </p:nvSpPr>
        <p:spPr>
          <a:xfrm>
            <a:off x="107504" y="304800"/>
            <a:ext cx="6419850" cy="469900"/>
          </a:xfrm>
          <a:prstGeom prst="rect">
            <a:avLst/>
          </a:prstGeom>
        </p:spPr>
        <p:txBody>
          <a:bodyPr/>
          <a:lstStyle/>
          <a:p>
            <a:r>
              <a:rPr kumimoji="1" lang="ja-JP" altLang="en-US" sz="1800" b="1" dirty="0" smtClean="0">
                <a:latin typeface="+mn-ea"/>
                <a:ea typeface="+mn-ea"/>
              </a:rPr>
              <a:t>事例</a:t>
            </a:r>
            <a:r>
              <a:rPr lang="en-US" altLang="ja-JP" sz="1800" b="1" dirty="0">
                <a:latin typeface="+mn-ea"/>
                <a:ea typeface="+mn-ea"/>
              </a:rPr>
              <a:t>3</a:t>
            </a:r>
            <a:r>
              <a:rPr lang="ja-JP" altLang="en-US" sz="1800" b="1" dirty="0" smtClean="0">
                <a:latin typeface="+mn-ea"/>
                <a:ea typeface="+mn-ea"/>
              </a:rPr>
              <a:t>：精密プレス工業株式会社　アルドウィーノ工作から商品化</a:t>
            </a:r>
            <a:endParaRPr kumimoji="1" lang="ja-JP" altLang="en-US" sz="1800" b="1" dirty="0">
              <a:latin typeface="+mn-ea"/>
              <a:ea typeface="+mn-ea"/>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4288" y="1719071"/>
            <a:ext cx="2815632" cy="389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図 7">
            <a:extLst>
              <a:ext uri="{FF2B5EF4-FFF2-40B4-BE49-F238E27FC236}">
                <a16:creationId xmlns:a16="http://schemas.microsoft.com/office/drawing/2014/main" id="{DEFF05F2-A737-4C05-9FA5-77FF028216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02313" y="3788202"/>
            <a:ext cx="1905292" cy="1428969"/>
          </a:xfrm>
          <a:prstGeom prst="rect">
            <a:avLst/>
          </a:prstGeom>
        </p:spPr>
      </p:pic>
      <p:pic>
        <p:nvPicPr>
          <p:cNvPr id="9" name="図 8">
            <a:extLst>
              <a:ext uri="{FF2B5EF4-FFF2-40B4-BE49-F238E27FC236}">
                <a16:creationId xmlns:a16="http://schemas.microsoft.com/office/drawing/2014/main" id="{696CC130-2E73-4483-88FF-63A023210A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1170" y="3720146"/>
            <a:ext cx="1717949" cy="1288462"/>
          </a:xfrm>
          <a:prstGeom prst="rect">
            <a:avLst/>
          </a:prstGeom>
        </p:spPr>
      </p:pic>
    </p:spTree>
    <p:extLst>
      <p:ext uri="{BB962C8B-B14F-4D97-AF65-F5344CB8AC3E}">
        <p14:creationId xmlns:p14="http://schemas.microsoft.com/office/powerpoint/2010/main" val="1758109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サブタイトル 1"/>
          <p:cNvSpPr>
            <a:spLocks noGrp="1"/>
          </p:cNvSpPr>
          <p:nvPr>
            <p:ph type="subTitle" idx="1"/>
          </p:nvPr>
        </p:nvSpPr>
        <p:spPr bwMode="auto">
          <a:xfrm>
            <a:off x="107950" y="892175"/>
            <a:ext cx="8928100" cy="508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□アルミの精密加工・超微細加工に特化</a:t>
            </a:r>
            <a:endParaRPr lang="en-US" altLang="ja-JP" dirty="0" smtClean="0"/>
          </a:p>
          <a:p>
            <a:pPr eaLnBrk="1" hangingPunct="1"/>
            <a:r>
              <a:rPr lang="ja-JP" altLang="en-US" dirty="0" smtClean="0"/>
              <a:t>□多品種極少数生産</a:t>
            </a:r>
            <a:endParaRPr lang="en-US" altLang="ja-JP" dirty="0" smtClean="0"/>
          </a:p>
          <a:p>
            <a:pPr eaLnBrk="1" hangingPunct="1"/>
            <a:r>
              <a:rPr lang="ja-JP" altLang="en-US" dirty="0" smtClean="0"/>
              <a:t>□品質を支える生産管理システム</a:t>
            </a:r>
            <a:endParaRPr lang="en-US" altLang="ja-JP" dirty="0" smtClean="0"/>
          </a:p>
          <a:p>
            <a:pPr eaLnBrk="1" hangingPunct="1"/>
            <a:r>
              <a:rPr lang="ja-JP" altLang="en-US" dirty="0" smtClean="0"/>
              <a:t>　「営業技術」部門も、情報を共有</a:t>
            </a:r>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r>
              <a:rPr lang="ja-JP" altLang="en-US" dirty="0" smtClean="0"/>
              <a:t>□工作機械にも社名ロゴ、カラーも統一</a:t>
            </a:r>
            <a:endParaRPr lang="en-US" altLang="ja-JP" dirty="0" smtClean="0"/>
          </a:p>
          <a:p>
            <a:pPr eaLnBrk="1" hangingPunct="1"/>
            <a:r>
              <a:rPr lang="ja-JP" altLang="en-US" dirty="0" smtClean="0"/>
              <a:t>□健康管理に配慮した薬膳弁当もある、素晴らしい社員食堂</a:t>
            </a:r>
            <a:endParaRPr lang="en-US" altLang="ja-JP" dirty="0" smtClean="0"/>
          </a:p>
          <a:p>
            <a:pPr eaLnBrk="1" hangingPunct="1"/>
            <a:r>
              <a:rPr lang="ja-JP" altLang="en-US" dirty="0" smtClean="0"/>
              <a:t>「製造管理」部の女性が活き活きと</a:t>
            </a:r>
            <a:r>
              <a:rPr lang="ja-JP" altLang="ja-JP" dirty="0" smtClean="0"/>
              <a:t>三次元測定器</a:t>
            </a:r>
            <a:r>
              <a:rPr lang="ja-JP" altLang="en-US" dirty="0" smtClean="0"/>
              <a:t>や</a:t>
            </a:r>
            <a:r>
              <a:rPr lang="en-US" altLang="ja-JP" dirty="0" smtClean="0"/>
              <a:t>CAD/CAM</a:t>
            </a:r>
            <a:r>
              <a:rPr lang="ja-JP" altLang="en-US" dirty="0" smtClean="0"/>
              <a:t>を駆使していた。</a:t>
            </a:r>
            <a:endParaRPr lang="en-US" altLang="ja-JP" dirty="0" smtClean="0"/>
          </a:p>
          <a:p>
            <a:pPr eaLnBrk="1" hangingPunct="1"/>
            <a:r>
              <a:rPr lang="ja-JP" altLang="en-US" dirty="0" smtClean="0"/>
              <a:t>　</a:t>
            </a:r>
            <a:endParaRPr lang="en-US" altLang="ja-JP" dirty="0" smtClean="0"/>
          </a:p>
          <a:p>
            <a:pPr eaLnBrk="1" hangingPunct="1"/>
            <a:endParaRPr lang="en-US" altLang="ja-JP" dirty="0" smtClean="0"/>
          </a:p>
          <a:p>
            <a:pPr eaLnBrk="1" hangingPunct="1"/>
            <a:endParaRPr lang="en-US" altLang="ja-JP" dirty="0" smtClean="0"/>
          </a:p>
          <a:p>
            <a:pPr eaLnBrk="1" hangingPunct="1"/>
            <a:endParaRPr lang="ja-JP" altLang="en-US" dirty="0" smtClean="0"/>
          </a:p>
        </p:txBody>
      </p:sp>
      <p:sp>
        <p:nvSpPr>
          <p:cNvPr id="3" name="タイトル 12"/>
          <p:cNvSpPr txBox="1">
            <a:spLocks/>
          </p:cNvSpPr>
          <p:nvPr/>
        </p:nvSpPr>
        <p:spPr>
          <a:xfrm>
            <a:off x="63500" y="298450"/>
            <a:ext cx="6607175" cy="468313"/>
          </a:xfrm>
          <a:prstGeom prst="rect">
            <a:avLst/>
          </a:prstGeom>
        </p:spPr>
        <p:txBody>
          <a:bodyPr>
            <a:normAutofit fontScale="97500"/>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pPr fontAlgn="auto">
              <a:spcAft>
                <a:spcPts val="0"/>
              </a:spcAft>
              <a:defRPr/>
            </a:pPr>
            <a:r>
              <a:rPr lang="ja-JP" altLang="en-US" b="1" dirty="0" smtClean="0">
                <a:latin typeface="+mj-ea"/>
              </a:rPr>
              <a:t>事例</a:t>
            </a:r>
            <a:r>
              <a:rPr lang="en-US" altLang="ja-JP" b="1" dirty="0" smtClean="0">
                <a:latin typeface="+mj-ea"/>
              </a:rPr>
              <a:t>4</a:t>
            </a:r>
            <a:r>
              <a:rPr lang="ja-JP" altLang="en-US" b="1" dirty="0" smtClean="0">
                <a:latin typeface="+mj-ea"/>
              </a:rPr>
              <a:t>：株式会社中田製作所</a:t>
            </a:r>
            <a:endParaRPr lang="ja-JP" altLang="en-US" b="1" dirty="0">
              <a:latin typeface="+mj-ea"/>
            </a:endParaRPr>
          </a:p>
        </p:txBody>
      </p:sp>
      <p:pic>
        <p:nvPicPr>
          <p:cNvPr id="2052" name="図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80125" y="4005263"/>
            <a:ext cx="2095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図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2297113"/>
            <a:ext cx="51816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図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770438" y="1077913"/>
            <a:ext cx="40544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テキスト ボックス 8"/>
          <p:cNvSpPr txBox="1">
            <a:spLocks noChangeArrowheads="1"/>
          </p:cNvSpPr>
          <p:nvPr/>
        </p:nvSpPr>
        <p:spPr bwMode="auto">
          <a:xfrm>
            <a:off x="3717925" y="5978525"/>
            <a:ext cx="5340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1200"/>
              <a:t>（出典：写真　同社</a:t>
            </a:r>
            <a:r>
              <a:rPr lang="en-US" altLang="ja-JP" sz="1200"/>
              <a:t>HP</a:t>
            </a:r>
            <a:r>
              <a:rPr lang="ja-JP" altLang="en-US" sz="1200"/>
              <a:t>から引用）</a:t>
            </a:r>
          </a:p>
        </p:txBody>
      </p:sp>
    </p:spTree>
    <p:extLst>
      <p:ext uri="{BB962C8B-B14F-4D97-AF65-F5344CB8AC3E}">
        <p14:creationId xmlns:p14="http://schemas.microsoft.com/office/powerpoint/2010/main" val="2124519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pPr fontAlgn="t"/>
            <a:r>
              <a:rPr lang="ja-JP" altLang="en-US" dirty="0"/>
              <a:t>□金型で使用するピン、と言うニッチで、かつ重要な製品に特化したモノづくり</a:t>
            </a:r>
          </a:p>
          <a:p>
            <a:pPr fontAlgn="t"/>
            <a:r>
              <a:rPr lang="ja-JP" altLang="en-US" dirty="0"/>
              <a:t>□新鋭向上「</a:t>
            </a:r>
            <a:r>
              <a:rPr lang="en-US" altLang="ja-JP" dirty="0"/>
              <a:t>YAO</a:t>
            </a:r>
            <a:r>
              <a:rPr lang="ja-JP" altLang="en-US" dirty="0"/>
              <a:t>　</a:t>
            </a:r>
            <a:r>
              <a:rPr lang="en-US" altLang="ja-JP" dirty="0"/>
              <a:t>FACTORY</a:t>
            </a:r>
            <a:r>
              <a:rPr lang="ja-JP" altLang="en-US" dirty="0"/>
              <a:t>　</a:t>
            </a:r>
            <a:r>
              <a:rPr lang="en-US" altLang="ja-JP" dirty="0"/>
              <a:t>FOR</a:t>
            </a:r>
            <a:r>
              <a:rPr lang="ja-JP" altLang="en-US" dirty="0"/>
              <a:t>　</a:t>
            </a:r>
            <a:r>
              <a:rPr lang="en-US" altLang="ja-JP" dirty="0"/>
              <a:t>WOMEN</a:t>
            </a:r>
            <a:r>
              <a:rPr lang="ja-JP" altLang="en-US" dirty="0"/>
              <a:t>」</a:t>
            </a:r>
          </a:p>
          <a:p>
            <a:pPr fontAlgn="t"/>
            <a:r>
              <a:rPr lang="ja-JP" altLang="en-US" dirty="0"/>
              <a:t>　職人技を要する工程を</a:t>
            </a:r>
            <a:r>
              <a:rPr lang="en-US" altLang="ja-JP" dirty="0"/>
              <a:t>CAD/CAM</a:t>
            </a:r>
            <a:r>
              <a:rPr lang="ja-JP" altLang="en-US" dirty="0"/>
              <a:t>を駆使した製造工程に変革、採用戦略をも見直し、女性が主力となり、フレキシブルな勤務体制で活き活きと活躍できる職場を実現している。</a:t>
            </a:r>
          </a:p>
          <a:p>
            <a:pPr fontAlgn="t"/>
            <a:endParaRPr lang="en-US" altLang="ja-JP" dirty="0"/>
          </a:p>
          <a:p>
            <a:pPr fontAlgn="t"/>
            <a:endParaRPr lang="en-US" altLang="ja-JP" dirty="0" smtClean="0"/>
          </a:p>
          <a:p>
            <a:pPr fontAlgn="t"/>
            <a:endParaRPr lang="en-US" altLang="ja-JP" dirty="0"/>
          </a:p>
          <a:p>
            <a:pPr fontAlgn="t"/>
            <a:endParaRPr lang="en-US" altLang="ja-JP" dirty="0" smtClean="0"/>
          </a:p>
          <a:p>
            <a:pPr fontAlgn="t"/>
            <a:endParaRPr lang="en-US" altLang="ja-JP" dirty="0"/>
          </a:p>
          <a:p>
            <a:pPr fontAlgn="t"/>
            <a:endParaRPr lang="en-US" altLang="ja-JP" dirty="0" smtClean="0"/>
          </a:p>
          <a:p>
            <a:pPr fontAlgn="t"/>
            <a:r>
              <a:rPr lang="ja-JP" altLang="en-US" dirty="0" smtClean="0"/>
              <a:t>　　　　　　　　　　　　　　　「この会社がなかったら、フルタイムで働く生活</a:t>
            </a:r>
            <a:endParaRPr lang="en-US" altLang="ja-JP" dirty="0" smtClean="0"/>
          </a:p>
          <a:p>
            <a:pPr fontAlgn="t"/>
            <a:r>
              <a:rPr lang="ja-JP" altLang="en-US" dirty="0"/>
              <a:t>　</a:t>
            </a:r>
            <a:r>
              <a:rPr lang="ja-JP" altLang="en-US" dirty="0" smtClean="0"/>
              <a:t>　　　　　　　　　　　　　　　は、一生経験できなかったんじゃないかな？」</a:t>
            </a:r>
            <a:endParaRPr lang="en-US" altLang="ja-JP" dirty="0" smtClean="0"/>
          </a:p>
          <a:p>
            <a:pPr fontAlgn="t"/>
            <a:endParaRPr lang="en-US" altLang="ja-JP" dirty="0" smtClean="0"/>
          </a:p>
          <a:p>
            <a:pPr fontAlgn="t"/>
            <a:r>
              <a:rPr lang="ja-JP" altLang="en-US" dirty="0" smtClean="0"/>
              <a:t>□人材確保が見込めることで、業容の拡大や海外展開が可能に！</a:t>
            </a:r>
            <a:endParaRPr lang="ja-JP" altLang="ja-JP" dirty="0"/>
          </a:p>
          <a:p>
            <a:endParaRPr kumimoji="1" lang="ja-JP" altLang="en-US" dirty="0"/>
          </a:p>
        </p:txBody>
      </p:sp>
      <p:sp>
        <p:nvSpPr>
          <p:cNvPr id="3" name="正方形/長方形 2"/>
          <p:cNvSpPr/>
          <p:nvPr/>
        </p:nvSpPr>
        <p:spPr>
          <a:xfrm>
            <a:off x="107504" y="289099"/>
            <a:ext cx="5331909" cy="461665"/>
          </a:xfrm>
          <a:prstGeom prst="rect">
            <a:avLst/>
          </a:prstGeom>
        </p:spPr>
        <p:txBody>
          <a:bodyPr wrap="none">
            <a:spAutoFit/>
          </a:bodyPr>
          <a:lstStyle/>
          <a:p>
            <a:r>
              <a:rPr lang="ja-JP" altLang="en-US" sz="2000" b="1" dirty="0" smtClean="0">
                <a:latin typeface="+mj-ea"/>
                <a:ea typeface="+mj-ea"/>
              </a:rPr>
              <a:t>事例</a:t>
            </a:r>
            <a:r>
              <a:rPr lang="en-US" altLang="ja-JP" sz="2000" b="1" dirty="0" smtClean="0">
                <a:latin typeface="+mj-ea"/>
                <a:ea typeface="+mj-ea"/>
              </a:rPr>
              <a:t>5</a:t>
            </a:r>
            <a:r>
              <a:rPr lang="ja-JP" altLang="en-US" sz="2000" b="1" dirty="0" smtClean="0">
                <a:latin typeface="+mj-ea"/>
                <a:ea typeface="+mj-ea"/>
              </a:rPr>
              <a:t>：</a:t>
            </a:r>
            <a:r>
              <a:rPr lang="ja-JP" altLang="ja-JP" sz="2000" b="1" dirty="0" smtClean="0">
                <a:latin typeface="+mj-ea"/>
                <a:ea typeface="+mj-ea"/>
              </a:rPr>
              <a:t>株式</a:t>
            </a:r>
            <a:r>
              <a:rPr lang="ja-JP" altLang="ja-JP" sz="2000" b="1" dirty="0">
                <a:latin typeface="+mj-ea"/>
                <a:ea typeface="+mj-ea"/>
              </a:rPr>
              <a:t>会社</a:t>
            </a:r>
            <a:r>
              <a:rPr lang="en-US" altLang="ja-JP" sz="2000" b="1" dirty="0">
                <a:latin typeface="+mj-ea"/>
                <a:ea typeface="+mj-ea"/>
              </a:rPr>
              <a:t>CHAMPION CORPORATION</a:t>
            </a:r>
            <a:r>
              <a:rPr lang="ja-JP" altLang="ja-JP" sz="2400" dirty="0"/>
              <a:t>　</a:t>
            </a:r>
            <a:endParaRPr lang="ja-JP" altLang="en-US" sz="2400"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7667" y="2129715"/>
            <a:ext cx="6427305" cy="2309658"/>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258" y="2849218"/>
            <a:ext cx="3303655" cy="2188614"/>
          </a:xfrm>
          <a:prstGeom prst="rect">
            <a:avLst/>
          </a:prstGeom>
        </p:spPr>
      </p:pic>
    </p:spTree>
    <p:extLst>
      <p:ext uri="{BB962C8B-B14F-4D97-AF65-F5344CB8AC3E}">
        <p14:creationId xmlns:p14="http://schemas.microsoft.com/office/powerpoint/2010/main" val="4184257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121920" y="295275"/>
            <a:ext cx="6577329" cy="469900"/>
          </a:xfrm>
          <a:prstGeom prst="rect">
            <a:avLst/>
          </a:prstGeom>
        </p:spPr>
        <p:txBody>
          <a:bodyPr>
            <a:normAutofit fontScale="90000"/>
          </a:bodyPr>
          <a:lstStyle/>
          <a:p>
            <a:r>
              <a:rPr lang="ja-JP" altLang="en-US" b="1" dirty="0" smtClean="0">
                <a:latin typeface="+mj-ea"/>
              </a:rPr>
              <a:t>事例</a:t>
            </a:r>
            <a:r>
              <a:rPr lang="en-US" altLang="ja-JP" b="1" dirty="0" smtClean="0">
                <a:latin typeface="+mj-ea"/>
              </a:rPr>
              <a:t>6</a:t>
            </a:r>
            <a:r>
              <a:rPr lang="ja-JP" altLang="en-US" b="1" dirty="0" smtClean="0">
                <a:latin typeface="+mj-ea"/>
              </a:rPr>
              <a:t>：株式会社ダイドー　タブレットで図面表示。ペーパーレス化</a:t>
            </a:r>
            <a:endParaRPr kumimoji="1" lang="ja-JP" altLang="en-US" b="1" dirty="0">
              <a:latin typeface="+mj-ea"/>
            </a:endParaRPr>
          </a:p>
        </p:txBody>
      </p:sp>
      <p:sp>
        <p:nvSpPr>
          <p:cNvPr id="4" name="正方形/長方形 3"/>
          <p:cNvSpPr/>
          <p:nvPr/>
        </p:nvSpPr>
        <p:spPr>
          <a:xfrm>
            <a:off x="3347864" y="6032321"/>
            <a:ext cx="5620996" cy="249008"/>
          </a:xfrm>
          <a:prstGeom prst="rect">
            <a:avLst/>
          </a:prstGeom>
        </p:spPr>
        <p:txBody>
          <a:bodyPr wrap="square" tIns="18000">
            <a:spAutoFit/>
          </a:bodyPr>
          <a:lstStyle/>
          <a:p>
            <a:pPr algn="r"/>
            <a:r>
              <a:rPr lang="ja-JP" altLang="en-US" sz="1200" dirty="0" smtClean="0">
                <a:solidFill>
                  <a:srgbClr val="000099"/>
                </a:solidFill>
                <a:latin typeface="+mj-ea"/>
                <a:ea typeface="+mj-ea"/>
              </a:rPr>
              <a:t>（同社ホームページ　大阪府</a:t>
            </a:r>
            <a:r>
              <a:rPr lang="en-US" altLang="ja-JP" sz="1200" dirty="0" smtClean="0">
                <a:solidFill>
                  <a:srgbClr val="000099"/>
                </a:solidFill>
                <a:latin typeface="+mj-ea"/>
                <a:ea typeface="+mj-ea"/>
              </a:rPr>
              <a:t>MOBIO</a:t>
            </a:r>
            <a:r>
              <a:rPr lang="ja-JP" altLang="en-US" sz="1200" dirty="0" smtClean="0">
                <a:solidFill>
                  <a:srgbClr val="000099"/>
                </a:solidFill>
                <a:latin typeface="+mj-ea"/>
                <a:ea typeface="+mj-ea"/>
              </a:rPr>
              <a:t>　ものづくり優良企業紹介ページ）</a:t>
            </a:r>
            <a:endParaRPr lang="ja-JP" altLang="ja-JP" sz="1200" dirty="0">
              <a:solidFill>
                <a:srgbClr val="000099"/>
              </a:solidFill>
              <a:latin typeface="+mj-ea"/>
              <a:ea typeface="+mj-ea"/>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732" y="1643419"/>
            <a:ext cx="2596228" cy="168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960" y="1636074"/>
            <a:ext cx="2591256" cy="168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467544" y="3658733"/>
            <a:ext cx="8352928" cy="558048"/>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改善施策</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ペーパーレス化　基幹システムのデータをタブレットで見る。</a:t>
            </a:r>
            <a: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図面表示</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自動化</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入力値マスタ照合</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判定</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電子</a:t>
            </a: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加工指示</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下矢印 7"/>
          <p:cNvSpPr/>
          <p:nvPr/>
        </p:nvSpPr>
        <p:spPr>
          <a:xfrm>
            <a:off x="4067944" y="3323621"/>
            <a:ext cx="347562" cy="391858"/>
          </a:xfrm>
          <a:prstGeom prst="downArrow">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311588" y="3351853"/>
            <a:ext cx="2952328" cy="338554"/>
          </a:xfrm>
          <a:prstGeom prst="rect">
            <a:avLst/>
          </a:prstGeom>
          <a:noFill/>
        </p:spPr>
        <p:txBody>
          <a:bodyPr wrap="square" rtlCol="0">
            <a:spAutoFit/>
          </a:bodyPr>
          <a:lstStyle/>
          <a:p>
            <a:r>
              <a:rPr kumimoji="1" lang="ja-JP" altLang="en-US" sz="1600" b="1" dirty="0" smtClean="0"/>
              <a:t>紙の仕分け作業が多い</a:t>
            </a:r>
            <a:endParaRPr kumimoji="1" lang="ja-JP" altLang="en-US" sz="1600" b="1" dirty="0"/>
          </a:p>
        </p:txBody>
      </p:sp>
      <p:sp>
        <p:nvSpPr>
          <p:cNvPr id="10" name="テキスト ボックス 9"/>
          <p:cNvSpPr txBox="1"/>
          <p:nvPr/>
        </p:nvSpPr>
        <p:spPr>
          <a:xfrm>
            <a:off x="4559522" y="3351853"/>
            <a:ext cx="2952328" cy="338554"/>
          </a:xfrm>
          <a:prstGeom prst="rect">
            <a:avLst/>
          </a:prstGeom>
          <a:noFill/>
        </p:spPr>
        <p:txBody>
          <a:bodyPr wrap="square" rtlCol="0">
            <a:spAutoFit/>
          </a:bodyPr>
          <a:lstStyle/>
          <a:p>
            <a:r>
              <a:rPr kumimoji="1" lang="ja-JP" altLang="en-US" sz="1600" b="1" dirty="0" smtClean="0"/>
              <a:t>図面の検索に時間がかかる</a:t>
            </a:r>
            <a:endParaRPr kumimoji="1" lang="ja-JP" altLang="en-US" sz="1600" b="1" dirty="0"/>
          </a:p>
        </p:txBody>
      </p:sp>
      <p:sp>
        <p:nvSpPr>
          <p:cNvPr id="11" name="テキスト ボックス 1"/>
          <p:cNvSpPr txBox="1"/>
          <p:nvPr/>
        </p:nvSpPr>
        <p:spPr>
          <a:xfrm>
            <a:off x="121921" y="891066"/>
            <a:ext cx="8846940"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ハウスメーカーの住宅部材を製造。 製品は</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136</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万品種、</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個以下のアイテムが</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97%</a:t>
            </a:r>
            <a:r>
              <a:rPr lang="ja-JP" altLang="en-US" sz="1600" dirty="0" err="1"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□図面から作業指示書作成・検査が煩雑だった現場。</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□ミス・事故をなくすため、ストレスや煩雑さを低減したい！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2339752" y="4258581"/>
            <a:ext cx="4176464" cy="1200329"/>
          </a:xfrm>
          <a:prstGeom prst="rect">
            <a:avLst/>
          </a:prstGeom>
          <a:solidFill>
            <a:schemeClr val="tx2">
              <a:lumMod val="40000"/>
              <a:lumOff val="60000"/>
            </a:schemeClr>
          </a:solidFill>
        </p:spPr>
        <p:txBody>
          <a:bodyPr wrap="square" lIns="72000" tIns="36000" rIns="72000" bIns="36000" rtlCol="0">
            <a:spAutoFit/>
          </a:bodyPr>
          <a:lstStyle/>
          <a:p>
            <a:r>
              <a:rPr kumimoji="1" lang="ja-JP" altLang="en-US" dirty="0" smtClean="0"/>
              <a:t>紙の仕分け時間（年）　　</a:t>
            </a:r>
            <a:r>
              <a:rPr kumimoji="1" lang="en-US" altLang="ja-JP" dirty="0" smtClean="0"/>
              <a:t>450</a:t>
            </a:r>
            <a:r>
              <a:rPr kumimoji="1" lang="ja-JP" altLang="en-US" dirty="0" smtClean="0"/>
              <a:t>時間⇒</a:t>
            </a:r>
            <a:r>
              <a:rPr kumimoji="1" lang="en-US" altLang="ja-JP" dirty="0" smtClean="0"/>
              <a:t>0</a:t>
            </a:r>
            <a:r>
              <a:rPr kumimoji="1" lang="ja-JP" altLang="en-US" dirty="0" smtClean="0"/>
              <a:t>時間</a:t>
            </a:r>
            <a:endParaRPr kumimoji="1" lang="en-US" altLang="ja-JP" dirty="0" smtClean="0"/>
          </a:p>
          <a:p>
            <a:r>
              <a:rPr lang="ja-JP" altLang="en-US" dirty="0" smtClean="0"/>
              <a:t>図面検索時間（月）　　　 </a:t>
            </a:r>
            <a:r>
              <a:rPr lang="en-US" altLang="ja-JP" dirty="0" smtClean="0"/>
              <a:t>700</a:t>
            </a:r>
            <a:r>
              <a:rPr lang="ja-JP" altLang="en-US" dirty="0" smtClean="0"/>
              <a:t>時間⇒</a:t>
            </a:r>
            <a:r>
              <a:rPr lang="en-US" altLang="ja-JP" dirty="0" smtClean="0"/>
              <a:t>0</a:t>
            </a:r>
            <a:r>
              <a:rPr lang="ja-JP" altLang="en-US" dirty="0" smtClean="0"/>
              <a:t>時間</a:t>
            </a:r>
            <a:endParaRPr lang="en-US" altLang="ja-JP" dirty="0" smtClean="0"/>
          </a:p>
          <a:p>
            <a:r>
              <a:rPr kumimoji="1" lang="ja-JP" altLang="en-US" dirty="0" smtClean="0"/>
              <a:t>クレーム件数（年）　　　　</a:t>
            </a:r>
            <a:r>
              <a:rPr kumimoji="1" lang="en-US" altLang="ja-JP" dirty="0" smtClean="0"/>
              <a:t>63%</a:t>
            </a:r>
            <a:r>
              <a:rPr kumimoji="1" lang="ja-JP" altLang="en-US" dirty="0" smtClean="0"/>
              <a:t>減</a:t>
            </a:r>
            <a:endParaRPr kumimoji="1" lang="en-US" altLang="ja-JP" dirty="0" smtClean="0"/>
          </a:p>
          <a:p>
            <a:r>
              <a:rPr lang="ja-JP" altLang="en-US" dirty="0"/>
              <a:t>実績処理</a:t>
            </a:r>
            <a:r>
              <a:rPr lang="ja-JP" altLang="en-US" dirty="0" smtClean="0"/>
              <a:t>時間　　　　　　 </a:t>
            </a:r>
            <a:r>
              <a:rPr lang="en-US" altLang="ja-JP" dirty="0" smtClean="0"/>
              <a:t>150</a:t>
            </a:r>
            <a:r>
              <a:rPr lang="ja-JP" altLang="en-US" dirty="0" smtClean="0"/>
              <a:t>時間⇒</a:t>
            </a:r>
            <a:r>
              <a:rPr lang="en-US" altLang="ja-JP" dirty="0" smtClean="0"/>
              <a:t>0</a:t>
            </a:r>
            <a:r>
              <a:rPr lang="ja-JP" altLang="en-US" dirty="0" smtClean="0"/>
              <a:t>時間</a:t>
            </a:r>
            <a:endParaRPr kumimoji="1" lang="ja-JP" altLang="en-US" dirty="0"/>
          </a:p>
        </p:txBody>
      </p:sp>
      <p:sp>
        <p:nvSpPr>
          <p:cNvPr id="15" name="テキスト ボックス 14"/>
          <p:cNvSpPr txBox="1"/>
          <p:nvPr/>
        </p:nvSpPr>
        <p:spPr>
          <a:xfrm>
            <a:off x="1475656" y="4685301"/>
            <a:ext cx="1172020" cy="369332"/>
          </a:xfrm>
          <a:prstGeom prst="rect">
            <a:avLst/>
          </a:prstGeom>
          <a:noFill/>
        </p:spPr>
        <p:txBody>
          <a:bodyPr wrap="square" rtlCol="0">
            <a:spAutoFit/>
          </a:bodyPr>
          <a:lstStyle/>
          <a:p>
            <a:r>
              <a:rPr lang="ja-JP" altLang="en-US" dirty="0" smtClean="0"/>
              <a:t>効果！</a:t>
            </a:r>
            <a:endParaRPr kumimoji="1" lang="ja-JP" altLang="en-US" dirty="0"/>
          </a:p>
        </p:txBody>
      </p:sp>
      <p:sp>
        <p:nvSpPr>
          <p:cNvPr id="16" name="テキスト ボックス 1"/>
          <p:cNvSpPr txBox="1"/>
          <p:nvPr/>
        </p:nvSpPr>
        <p:spPr>
          <a:xfrm>
            <a:off x="238845" y="5446996"/>
            <a:ext cx="8573324"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□生まれた余裕時間で、現場と管理者のコミュニケーション。</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□経営者から作業者まで現場の状況をリアルタイムで共有。新たな気づきから新たな改善へ</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03974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type="subTitle" idx="1"/>
          </p:nvPr>
        </p:nvSpPr>
        <p:spPr/>
        <p:txBody>
          <a:bodyPr/>
          <a:lstStyle/>
          <a:p>
            <a:r>
              <a:rPr lang="ja-JP" altLang="en-US" dirty="0" smtClean="0"/>
              <a:t>□シンプルに既存のインターネット</a:t>
            </a:r>
            <a:r>
              <a:rPr lang="ja-JP" altLang="en-US" dirty="0"/>
              <a:t>とモノを</a:t>
            </a:r>
            <a:r>
              <a:rPr lang="ja-JP" altLang="en-US" dirty="0" smtClean="0"/>
              <a:t>繋げた取組み。</a:t>
            </a:r>
            <a:endParaRPr lang="en-US" altLang="ja-JP" dirty="0" smtClean="0"/>
          </a:p>
          <a:p>
            <a:r>
              <a:rPr kumimoji="1" lang="ja-JP" altLang="en-US" dirty="0"/>
              <a:t>　</a:t>
            </a:r>
            <a:r>
              <a:rPr kumimoji="1" lang="ja-JP" altLang="en-US" dirty="0" smtClean="0"/>
              <a:t>図面管理がポイント</a:t>
            </a:r>
            <a:endParaRPr kumimoji="1" lang="en-US" altLang="ja-JP" dirty="0" smtClean="0"/>
          </a:p>
          <a:p>
            <a:r>
              <a:rPr lang="ja-JP" altLang="en-US" dirty="0"/>
              <a:t>　</a:t>
            </a:r>
            <a:r>
              <a:rPr kumimoji="1" lang="ja-JP" altLang="en-US" dirty="0" smtClean="0"/>
              <a:t>（刃物＝生産に不可欠！オーダーメイドでかつ短納期）</a:t>
            </a:r>
            <a:endParaRPr kumimoji="1" lang="en-US" altLang="ja-JP" dirty="0" smtClean="0"/>
          </a:p>
          <a:p>
            <a:r>
              <a:rPr lang="ja-JP" altLang="en-US" dirty="0"/>
              <a:t>　</a:t>
            </a:r>
            <a:r>
              <a:rPr lang="en-US" altLang="ja-JP" dirty="0" smtClean="0"/>
              <a:t>FB</a:t>
            </a:r>
            <a:r>
              <a:rPr lang="ja-JP" altLang="en-US" dirty="0"/>
              <a:t>・</a:t>
            </a:r>
            <a:r>
              <a:rPr lang="ja-JP" altLang="en-US" dirty="0" smtClean="0"/>
              <a:t>３</a:t>
            </a:r>
            <a:r>
              <a:rPr lang="en-US" altLang="ja-JP" dirty="0" smtClean="0"/>
              <a:t>D</a:t>
            </a:r>
            <a:r>
              <a:rPr lang="ja-JP" altLang="en-US" dirty="0" smtClean="0"/>
              <a:t>データで顧客にわかりやすい営業</a:t>
            </a:r>
            <a:endParaRPr lang="en-US" altLang="ja-JP" dirty="0"/>
          </a:p>
          <a:p>
            <a:r>
              <a:rPr lang="ja-JP" altLang="en-US" dirty="0" smtClean="0"/>
              <a:t>　</a:t>
            </a:r>
            <a:r>
              <a:rPr lang="en-US" altLang="ja-JP" dirty="0" smtClean="0"/>
              <a:t>WEB</a:t>
            </a:r>
            <a:r>
              <a:rPr lang="ja-JP" altLang="en-US" dirty="0" smtClean="0"/>
              <a:t>カメラ</a:t>
            </a:r>
            <a:endParaRPr lang="en-US" altLang="ja-JP" dirty="0" smtClean="0"/>
          </a:p>
          <a:p>
            <a:r>
              <a:rPr lang="ja-JP" altLang="en-US" dirty="0"/>
              <a:t>　</a:t>
            </a:r>
            <a:r>
              <a:rPr lang="ja-JP" altLang="en-US" dirty="0" smtClean="0"/>
              <a:t>バーコード・リーダー</a:t>
            </a:r>
            <a:r>
              <a:rPr lang="en-US" altLang="ja-JP" dirty="0" smtClean="0"/>
              <a:t/>
            </a:r>
            <a:br>
              <a:rPr lang="en-US" altLang="ja-JP" dirty="0" smtClean="0"/>
            </a:br>
            <a:r>
              <a:rPr lang="ja-JP" altLang="en-US" dirty="0" smtClean="0"/>
              <a:t>　</a:t>
            </a:r>
            <a:endParaRPr kumimoji="1" lang="en-US" altLang="ja-JP" dirty="0" smtClean="0"/>
          </a:p>
          <a:p>
            <a:r>
              <a:rPr lang="ja-JP" altLang="en-US" dirty="0" smtClean="0"/>
              <a:t>□支援機関・支援施策の活用</a:t>
            </a:r>
            <a:endParaRPr lang="en-US" altLang="ja-JP" dirty="0" smtClean="0"/>
          </a:p>
          <a:p>
            <a:r>
              <a:rPr lang="ja-JP" altLang="en-US" dirty="0"/>
              <a:t>　</a:t>
            </a:r>
            <a:r>
              <a:rPr lang="en-US" altLang="ja-JP" dirty="0" smtClean="0"/>
              <a:t>IT</a:t>
            </a:r>
            <a:r>
              <a:rPr lang="ja-JP" altLang="en-US" dirty="0" smtClean="0"/>
              <a:t>経営大賞・商工会議所</a:t>
            </a:r>
            <a:endParaRPr lang="en-US" altLang="ja-JP" dirty="0" smtClean="0"/>
          </a:p>
          <a:p>
            <a:r>
              <a:rPr lang="ja-JP" altLang="en-US" dirty="0"/>
              <a:t>　</a:t>
            </a:r>
            <a:r>
              <a:rPr lang="en-US" altLang="ja-JP" dirty="0" smtClean="0"/>
              <a:t>IT</a:t>
            </a:r>
            <a:r>
              <a:rPr lang="ja-JP" altLang="en-US" dirty="0" smtClean="0"/>
              <a:t>コーディネータ</a:t>
            </a:r>
            <a:endParaRPr lang="en-US" altLang="ja-JP" dirty="0" smtClean="0"/>
          </a:p>
          <a:p>
            <a:endParaRPr kumimoji="1" lang="en-US" altLang="ja-JP" dirty="0" smtClean="0"/>
          </a:p>
          <a:p>
            <a:endParaRPr lang="en-US" altLang="ja-JP" dirty="0"/>
          </a:p>
          <a:p>
            <a:r>
              <a:rPr kumimoji="1" lang="ja-JP" altLang="en-US" dirty="0" smtClean="0"/>
              <a:t>□効果！</a:t>
            </a:r>
            <a:endParaRPr kumimoji="1" lang="en-US" altLang="ja-JP" dirty="0" smtClean="0"/>
          </a:p>
          <a:p>
            <a:r>
              <a:rPr lang="ja-JP" altLang="en-US" dirty="0"/>
              <a:t>　</a:t>
            </a:r>
            <a:r>
              <a:rPr lang="ja-JP" altLang="en-US" dirty="0" smtClean="0"/>
              <a:t>事務所で管理できる項目が増える。</a:t>
            </a:r>
            <a:endParaRPr lang="en-US" altLang="ja-JP" dirty="0" smtClean="0"/>
          </a:p>
          <a:p>
            <a:r>
              <a:rPr lang="ja-JP" altLang="en-US" dirty="0"/>
              <a:t>　</a:t>
            </a:r>
            <a:r>
              <a:rPr lang="ja-JP" altLang="en-US" dirty="0" smtClean="0"/>
              <a:t>熱処理前後の作業の平準化で産業時間も削減。</a:t>
            </a:r>
            <a:endParaRPr lang="en-US" altLang="ja-JP" dirty="0" smtClean="0"/>
          </a:p>
          <a:p>
            <a:r>
              <a:rPr kumimoji="1" lang="ja-JP" altLang="en-US" dirty="0"/>
              <a:t>　</a:t>
            </a:r>
            <a:endParaRPr kumimoji="1" lang="en-US" altLang="ja-JP" dirty="0"/>
          </a:p>
          <a:p>
            <a:endParaRPr kumimoji="1" lang="ja-JP" altLang="en-US" dirty="0"/>
          </a:p>
        </p:txBody>
      </p:sp>
      <p:sp>
        <p:nvSpPr>
          <p:cNvPr id="3" name="タイトル 2"/>
          <p:cNvSpPr>
            <a:spLocks noGrp="1"/>
          </p:cNvSpPr>
          <p:nvPr>
            <p:ph type="title" idx="4294967295"/>
          </p:nvPr>
        </p:nvSpPr>
        <p:spPr>
          <a:xfrm>
            <a:off x="38637" y="295275"/>
            <a:ext cx="6419850" cy="469900"/>
          </a:xfrm>
          <a:prstGeom prst="rect">
            <a:avLst/>
          </a:prstGeom>
        </p:spPr>
        <p:txBody>
          <a:bodyPr/>
          <a:lstStyle/>
          <a:p>
            <a:r>
              <a:rPr lang="ja-JP" altLang="en-US" b="1" dirty="0" smtClean="0">
                <a:latin typeface="+mj-ea"/>
              </a:rPr>
              <a:t>事例</a:t>
            </a:r>
            <a:r>
              <a:rPr lang="en-US" altLang="ja-JP" b="1" dirty="0" smtClean="0">
                <a:latin typeface="+mj-ea"/>
              </a:rPr>
              <a:t>7</a:t>
            </a:r>
            <a:r>
              <a:rPr lang="ja-JP" altLang="en-US" b="1" dirty="0" smtClean="0">
                <a:latin typeface="+mj-ea"/>
              </a:rPr>
              <a:t>：近畿刃物工業</a:t>
            </a:r>
            <a:r>
              <a:rPr lang="ja-JP" altLang="en-US" b="1" dirty="0">
                <a:latin typeface="+mj-ea"/>
              </a:rPr>
              <a:t>株式会社</a:t>
            </a:r>
            <a:endParaRPr kumimoji="1" lang="ja-JP" altLang="en-US" b="1" dirty="0">
              <a:latin typeface="+mj-ea"/>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9275" y="2319061"/>
            <a:ext cx="4233854" cy="285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524232" y="5978139"/>
            <a:ext cx="4534424" cy="276999"/>
          </a:xfrm>
          <a:prstGeom prst="rect">
            <a:avLst/>
          </a:prstGeom>
          <a:noFill/>
        </p:spPr>
        <p:txBody>
          <a:bodyPr wrap="square" rtlCol="0">
            <a:spAutoFit/>
          </a:bodyPr>
          <a:lstStyle/>
          <a:p>
            <a:pPr algn="r"/>
            <a:r>
              <a:rPr kumimoji="1" lang="ja-JP" altLang="en-US" sz="1200" dirty="0" smtClean="0"/>
              <a:t>出典；同社</a:t>
            </a:r>
            <a:r>
              <a:rPr kumimoji="1" lang="en-US" altLang="ja-JP" sz="1200" dirty="0" smtClean="0"/>
              <a:t>HP</a:t>
            </a:r>
            <a:r>
              <a:rPr kumimoji="1" lang="ja-JP" altLang="en-US" sz="1200" dirty="0" smtClean="0"/>
              <a:t>　大阪府</a:t>
            </a:r>
            <a:r>
              <a:rPr kumimoji="1" lang="en-US" altLang="ja-JP" sz="1200" dirty="0" err="1" smtClean="0"/>
              <a:t>IoT</a:t>
            </a:r>
            <a:r>
              <a:rPr kumimoji="1" lang="ja-JP" altLang="en-US" sz="1200" dirty="0" smtClean="0"/>
              <a:t>リーンスタート！セミナー資料</a:t>
            </a:r>
            <a:endParaRPr kumimoji="1" lang="ja-JP" altLang="en-US" sz="1200" dirty="0"/>
          </a:p>
        </p:txBody>
      </p:sp>
      <p:pic>
        <p:nvPicPr>
          <p:cNvPr id="6" name="Picture 2" descr="D:\TsujinoI\Desktop\kinkihamonocom-pic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638808" y="990323"/>
            <a:ext cx="23336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35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r>
              <a:rPr lang="ja-JP" altLang="en-US" dirty="0" smtClean="0"/>
              <a:t>□ものづくり補助金で「究極のガテン系ゲンバ」に</a:t>
            </a:r>
            <a:r>
              <a:rPr lang="en-US" altLang="ja-JP" dirty="0" err="1" smtClean="0"/>
              <a:t>IoT</a:t>
            </a:r>
            <a:r>
              <a:rPr lang="en-US" altLang="ja-JP" dirty="0" smtClean="0"/>
              <a:t>/</a:t>
            </a:r>
            <a:r>
              <a:rPr lang="ja-JP" altLang="en-US" dirty="0" smtClean="0"/>
              <a:t>生産管理システム導入</a:t>
            </a: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lang="en-US" altLang="ja-JP" dirty="0"/>
          </a:p>
          <a:p>
            <a:endParaRPr lang="en-US" altLang="ja-JP" dirty="0" smtClean="0"/>
          </a:p>
          <a:p>
            <a:endParaRPr lang="en-US" altLang="ja-JP" dirty="0" smtClean="0"/>
          </a:p>
          <a:p>
            <a:endParaRPr lang="en-US" altLang="ja-JP" dirty="0" smtClean="0"/>
          </a:p>
          <a:p>
            <a:endParaRPr kumimoji="1" lang="ja-JP" altLang="en-US" dirty="0"/>
          </a:p>
        </p:txBody>
      </p:sp>
      <p:sp>
        <p:nvSpPr>
          <p:cNvPr id="4" name="タイトル 12"/>
          <p:cNvSpPr txBox="1">
            <a:spLocks/>
          </p:cNvSpPr>
          <p:nvPr/>
        </p:nvSpPr>
        <p:spPr>
          <a:xfrm>
            <a:off x="63065" y="298450"/>
            <a:ext cx="6608064" cy="468313"/>
          </a:xfrm>
          <a:prstGeom prst="rect">
            <a:avLst/>
          </a:prstGeom>
        </p:spPr>
        <p:txBody>
          <a:bodyPr>
            <a:normAutofit fontScale="97500"/>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smtClean="0">
                <a:latin typeface="+mj-ea"/>
              </a:rPr>
              <a:t>事例</a:t>
            </a:r>
            <a:r>
              <a:rPr lang="en-US" altLang="ja-JP" b="1" dirty="0" smtClean="0">
                <a:latin typeface="+mj-ea"/>
              </a:rPr>
              <a:t>8</a:t>
            </a:r>
            <a:r>
              <a:rPr lang="ja-JP" altLang="en-US" b="1" dirty="0" smtClean="0">
                <a:latin typeface="+mj-ea"/>
              </a:rPr>
              <a:t>：東福鍛工株式会社</a:t>
            </a:r>
            <a:endParaRPr lang="ja-JP" altLang="en-US" b="1" dirty="0">
              <a:latin typeface="+mj-ea"/>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0135" y="1347854"/>
            <a:ext cx="2750426" cy="2062820"/>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272" y="1231223"/>
            <a:ext cx="4195904" cy="4195904"/>
          </a:xfrm>
          <a:prstGeom prst="rect">
            <a:avLst/>
          </a:prstGeom>
        </p:spPr>
      </p:pic>
      <p:sp>
        <p:nvSpPr>
          <p:cNvPr id="7" name="テキスト ボックス 6"/>
          <p:cNvSpPr txBox="1"/>
          <p:nvPr/>
        </p:nvSpPr>
        <p:spPr>
          <a:xfrm>
            <a:off x="3718560" y="5978139"/>
            <a:ext cx="5340096" cy="276999"/>
          </a:xfrm>
          <a:prstGeom prst="rect">
            <a:avLst/>
          </a:prstGeom>
          <a:noFill/>
        </p:spPr>
        <p:txBody>
          <a:bodyPr wrap="square" rtlCol="0">
            <a:spAutoFit/>
          </a:bodyPr>
          <a:lstStyle/>
          <a:p>
            <a:pPr algn="r"/>
            <a:r>
              <a:rPr kumimoji="1" lang="ja-JP" altLang="en-US" sz="1200" dirty="0" smtClean="0"/>
              <a:t>（出典：写真　同社</a:t>
            </a:r>
            <a:r>
              <a:rPr kumimoji="1" lang="en-US" altLang="ja-JP" sz="1200" dirty="0" smtClean="0"/>
              <a:t>HP</a:t>
            </a:r>
            <a:r>
              <a:rPr kumimoji="1" lang="ja-JP" altLang="en-US" sz="1200" dirty="0" smtClean="0"/>
              <a:t>　およびフェイスブックページから引用）</a:t>
            </a:r>
            <a:endParaRPr kumimoji="1" lang="ja-JP" altLang="en-US" sz="1200" dirty="0"/>
          </a:p>
        </p:txBody>
      </p:sp>
      <p:sp>
        <p:nvSpPr>
          <p:cNvPr id="2" name="正方形/長方形 1"/>
          <p:cNvSpPr/>
          <p:nvPr/>
        </p:nvSpPr>
        <p:spPr>
          <a:xfrm>
            <a:off x="5110135" y="3394735"/>
            <a:ext cx="3697963" cy="2585323"/>
          </a:xfrm>
          <a:prstGeom prst="rect">
            <a:avLst/>
          </a:prstGeom>
        </p:spPr>
        <p:txBody>
          <a:bodyPr wrap="square">
            <a:spAutoFit/>
          </a:bodyPr>
          <a:lstStyle/>
          <a:p>
            <a:r>
              <a:rPr lang="ja-JP" altLang="en-US" dirty="0"/>
              <a:t>□大型プレスとマニプレーターで鋼材を鍛え、形を作る、ハードワーク。</a:t>
            </a:r>
            <a:endParaRPr lang="en-US" altLang="ja-JP" dirty="0"/>
          </a:p>
          <a:p>
            <a:endParaRPr lang="en-US" altLang="ja-JP" dirty="0" smtClean="0"/>
          </a:p>
          <a:p>
            <a:r>
              <a:rPr lang="ja-JP" altLang="en-US" dirty="0" smtClean="0"/>
              <a:t>□事業承継にあたり、システム化を契機に、「職人・担当者しかわからない」仕事の流れを可視化</a:t>
            </a:r>
            <a:endParaRPr lang="en-US" altLang="ja-JP" dirty="0" smtClean="0"/>
          </a:p>
          <a:p>
            <a:endParaRPr lang="en-US" altLang="ja-JP" dirty="0" smtClean="0"/>
          </a:p>
          <a:p>
            <a:r>
              <a:rPr lang="ja-JP" altLang="en-US" dirty="0" smtClean="0"/>
              <a:t>□原材料</a:t>
            </a:r>
            <a:r>
              <a:rPr lang="ja-JP" altLang="en-US" dirty="0"/>
              <a:t>・受注・ワークをバーコードも使いながら、管理・記録</a:t>
            </a:r>
            <a:endParaRPr lang="en-US" altLang="ja-JP" dirty="0"/>
          </a:p>
        </p:txBody>
      </p:sp>
    </p:spTree>
    <p:extLst>
      <p:ext uri="{BB962C8B-B14F-4D97-AF65-F5344CB8AC3E}">
        <p14:creationId xmlns:p14="http://schemas.microsoft.com/office/powerpoint/2010/main" val="249315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 y="4795"/>
            <a:ext cx="9145007" cy="501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dirty="0">
                <a:solidFill>
                  <a:schemeClr val="bg1"/>
                </a:solidFill>
              </a:rPr>
              <a:t>大阪府</a:t>
            </a:r>
            <a:r>
              <a:rPr lang="en-US" altLang="ja-JP" sz="2800" b="1" dirty="0" err="1">
                <a:solidFill>
                  <a:schemeClr val="bg1"/>
                </a:solidFill>
              </a:rPr>
              <a:t>IoT</a:t>
            </a:r>
            <a:r>
              <a:rPr lang="ja-JP" altLang="en-US" sz="2800" b="1" dirty="0">
                <a:solidFill>
                  <a:schemeClr val="bg1"/>
                </a:solidFill>
              </a:rPr>
              <a:t>推進</a:t>
            </a:r>
            <a:r>
              <a:rPr lang="en-US" altLang="ja-JP" sz="2800" b="1" dirty="0">
                <a:solidFill>
                  <a:schemeClr val="bg1"/>
                </a:solidFill>
              </a:rPr>
              <a:t>Lab     </a:t>
            </a:r>
            <a:r>
              <a:rPr lang="ja-JP" altLang="en-US" sz="2800" b="1" dirty="0" smtClean="0">
                <a:solidFill>
                  <a:schemeClr val="bg1"/>
                </a:solidFill>
              </a:rPr>
              <a:t>経済産業省地方版</a:t>
            </a:r>
            <a:r>
              <a:rPr lang="en-US" altLang="ja-JP" sz="2800" b="1" dirty="0" err="1" smtClean="0">
                <a:solidFill>
                  <a:schemeClr val="bg1"/>
                </a:solidFill>
              </a:rPr>
              <a:t>IoT</a:t>
            </a:r>
            <a:r>
              <a:rPr lang="ja-JP" altLang="en-US" sz="2800" b="1" dirty="0" smtClean="0">
                <a:solidFill>
                  <a:schemeClr val="bg1"/>
                </a:solidFill>
              </a:rPr>
              <a:t>推進</a:t>
            </a:r>
            <a:r>
              <a:rPr lang="en-US" altLang="ja-JP" sz="2800" b="1" dirty="0" smtClean="0">
                <a:solidFill>
                  <a:schemeClr val="bg1"/>
                </a:solidFill>
              </a:rPr>
              <a:t>Lab</a:t>
            </a:r>
            <a:endParaRPr kumimoji="1" lang="ja-JP" altLang="en-US" sz="2800" dirty="0">
              <a:solidFill>
                <a:schemeClr val="bg1"/>
              </a:solidFill>
            </a:endParaRPr>
          </a:p>
        </p:txBody>
      </p:sp>
      <p:sp>
        <p:nvSpPr>
          <p:cNvPr id="48" name="正方形/長方形 47"/>
          <p:cNvSpPr/>
          <p:nvPr/>
        </p:nvSpPr>
        <p:spPr>
          <a:xfrm>
            <a:off x="64321" y="5390479"/>
            <a:ext cx="9015358" cy="299269"/>
          </a:xfrm>
          <a:prstGeom prst="rect">
            <a:avLst/>
          </a:prstGeom>
          <a:blipFill dpi="0" rotWithShape="1">
            <a:blip r:embed="rId2" cstate="email">
              <a:lum bright="50000" contrast="-40000"/>
              <a:extLst>
                <a:ext uri="{28A0092B-C50C-407E-A947-70E740481C1C}">
                  <a14:useLocalDpi xmlns:a14="http://schemas.microsoft.com/office/drawing/2010/main"/>
                </a:ext>
              </a:extLst>
            </a:blip>
            <a:srcRect/>
            <a:tile tx="0" ty="0" sx="100000" sy="100000" flip="none" algn="tl"/>
          </a:blip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rgbClr val="3333CC"/>
                </a:solidFill>
              </a:rPr>
              <a:t>Senser</a:t>
            </a:r>
            <a:r>
              <a:rPr kumimoji="1" lang="en-US" altLang="ja-JP" dirty="0" smtClean="0">
                <a:solidFill>
                  <a:srgbClr val="3333CC"/>
                </a:solidFill>
              </a:rPr>
              <a:t> Camera</a:t>
            </a:r>
            <a:r>
              <a:rPr lang="ja-JP" altLang="en-US" dirty="0" smtClean="0">
                <a:solidFill>
                  <a:srgbClr val="3333CC"/>
                </a:solidFill>
              </a:rPr>
              <a:t> </a:t>
            </a:r>
            <a:r>
              <a:rPr lang="en-US" altLang="ja-JP" dirty="0" smtClean="0">
                <a:solidFill>
                  <a:srgbClr val="3333CC"/>
                </a:solidFill>
              </a:rPr>
              <a:t>RFID Mobile </a:t>
            </a:r>
            <a:r>
              <a:rPr lang="en-US" altLang="ja-JP" dirty="0" err="1" smtClean="0">
                <a:solidFill>
                  <a:srgbClr val="3333CC"/>
                </a:solidFill>
              </a:rPr>
              <a:t>TouchPad</a:t>
            </a:r>
            <a:r>
              <a:rPr lang="en-US" altLang="ja-JP" dirty="0" smtClean="0">
                <a:solidFill>
                  <a:srgbClr val="3333CC"/>
                </a:solidFill>
              </a:rPr>
              <a:t> </a:t>
            </a:r>
            <a:r>
              <a:rPr lang="en-US" altLang="ja-JP" dirty="0" err="1" smtClean="0">
                <a:solidFill>
                  <a:srgbClr val="3333CC"/>
                </a:solidFill>
              </a:rPr>
              <a:t>WiFi</a:t>
            </a:r>
            <a:r>
              <a:rPr lang="en-US" altLang="ja-JP" dirty="0" smtClean="0">
                <a:solidFill>
                  <a:srgbClr val="3333CC"/>
                </a:solidFill>
              </a:rPr>
              <a:t>  FA Robotics QR</a:t>
            </a:r>
            <a:r>
              <a:rPr lang="ja-JP" altLang="en-US" dirty="0" smtClean="0">
                <a:solidFill>
                  <a:srgbClr val="3333CC"/>
                </a:solidFill>
              </a:rPr>
              <a:t>　</a:t>
            </a:r>
            <a:r>
              <a:rPr lang="en-US" altLang="ja-JP" dirty="0" smtClean="0">
                <a:solidFill>
                  <a:srgbClr val="3333CC"/>
                </a:solidFill>
              </a:rPr>
              <a:t>RPA…</a:t>
            </a:r>
            <a:endParaRPr kumimoji="1" lang="ja-JP" altLang="en-US" dirty="0">
              <a:solidFill>
                <a:srgbClr val="3333CC"/>
              </a:solidFill>
            </a:endParaRPr>
          </a:p>
        </p:txBody>
      </p:sp>
      <p:sp>
        <p:nvSpPr>
          <p:cNvPr id="20" name="サブタイトル 15"/>
          <p:cNvSpPr txBox="1">
            <a:spLocks/>
          </p:cNvSpPr>
          <p:nvPr/>
        </p:nvSpPr>
        <p:spPr>
          <a:xfrm>
            <a:off x="4781862" y="782842"/>
            <a:ext cx="4312340" cy="1264333"/>
          </a:xfrm>
          <a:prstGeom prst="rect">
            <a:avLst/>
          </a:prstGeom>
        </p:spPr>
        <p:txBody>
          <a:bodyPr vert="horz" wrap="none" lIns="54000" tIns="34290" rIns="54000" bIns="3429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2500"/>
              </a:lnSpc>
            </a:pPr>
            <a:r>
              <a:rPr lang="ja-JP" altLang="en-US" sz="2800" b="1" spc="-120" dirty="0" smtClean="0">
                <a:solidFill>
                  <a:schemeClr val="tx1"/>
                </a:solidFill>
                <a:latin typeface="+mj-ea"/>
                <a:ea typeface="+mj-ea"/>
              </a:rPr>
              <a:t>中</a:t>
            </a:r>
            <a:r>
              <a:rPr lang="ja-JP" altLang="en-US" sz="2800" b="1" spc="-120" dirty="0">
                <a:solidFill>
                  <a:schemeClr val="tx1"/>
                </a:solidFill>
                <a:latin typeface="+mj-ea"/>
                <a:ea typeface="+mj-ea"/>
              </a:rPr>
              <a:t>小企業に似合う</a:t>
            </a:r>
            <a:r>
              <a:rPr lang="en-US" altLang="ja-JP" sz="2800" b="1" spc="-120" dirty="0" err="1" smtClean="0">
                <a:solidFill>
                  <a:schemeClr val="tx1"/>
                </a:solidFill>
                <a:latin typeface="+mj-ea"/>
                <a:ea typeface="+mj-ea"/>
              </a:rPr>
              <a:t>IoT</a:t>
            </a:r>
            <a:r>
              <a:rPr lang="ja-JP" altLang="en-US" sz="2800" b="1" spc="-120" dirty="0" smtClean="0">
                <a:solidFill>
                  <a:schemeClr val="tx1"/>
                </a:solidFill>
                <a:latin typeface="+mj-ea"/>
                <a:ea typeface="+mj-ea"/>
              </a:rPr>
              <a:t>！</a:t>
            </a:r>
            <a:endParaRPr lang="en-US" altLang="ja-JP" sz="2800" b="1" spc="-120" dirty="0" smtClean="0">
              <a:solidFill>
                <a:schemeClr val="tx1"/>
              </a:solidFill>
              <a:latin typeface="+mj-ea"/>
              <a:ea typeface="+mj-ea"/>
            </a:endParaRPr>
          </a:p>
          <a:p>
            <a:pPr algn="l">
              <a:lnSpc>
                <a:spcPts val="2500"/>
              </a:lnSpc>
            </a:pPr>
            <a:endParaRPr lang="en-US" altLang="ja-JP" sz="2800" b="1" spc="-120" dirty="0" smtClean="0">
              <a:solidFill>
                <a:schemeClr val="tx1"/>
              </a:solidFill>
              <a:latin typeface="+mj-ea"/>
              <a:ea typeface="+mj-ea"/>
            </a:endParaRPr>
          </a:p>
          <a:p>
            <a:pPr algn="l">
              <a:lnSpc>
                <a:spcPts val="2500"/>
              </a:lnSpc>
            </a:pPr>
            <a:r>
              <a:rPr lang="ja-JP" altLang="en-US" sz="2800" b="1" spc="-120" dirty="0" smtClean="0">
                <a:solidFill>
                  <a:schemeClr val="tx1"/>
                </a:solidFill>
                <a:latin typeface="+mj-ea"/>
                <a:ea typeface="+mj-ea"/>
              </a:rPr>
              <a:t>シンプル</a:t>
            </a:r>
            <a:r>
              <a:rPr lang="ja-JP" altLang="en-US" sz="2800" b="1" spc="-120" dirty="0">
                <a:solidFill>
                  <a:schemeClr val="tx1"/>
                </a:solidFill>
                <a:latin typeface="+mj-ea"/>
                <a:ea typeface="+mj-ea"/>
              </a:rPr>
              <a:t>に！ 安く！ 小さく</a:t>
            </a:r>
            <a:r>
              <a:rPr lang="ja-JP" altLang="en-US" sz="2800" b="1" spc="-120" dirty="0" smtClean="0">
                <a:solidFill>
                  <a:schemeClr val="tx1"/>
                </a:solidFill>
                <a:latin typeface="+mj-ea"/>
                <a:ea typeface="+mj-ea"/>
              </a:rPr>
              <a:t>！</a:t>
            </a:r>
            <a:endParaRPr lang="en-US" altLang="ja-JP" sz="2800" b="1" spc="-120" dirty="0" smtClean="0">
              <a:solidFill>
                <a:schemeClr val="tx1"/>
              </a:solidFill>
              <a:latin typeface="+mj-ea"/>
              <a:ea typeface="+mj-ea"/>
            </a:endParaRPr>
          </a:p>
          <a:p>
            <a:pPr algn="l">
              <a:lnSpc>
                <a:spcPts val="2500"/>
              </a:lnSpc>
            </a:pPr>
            <a:endParaRPr lang="en-US" altLang="ja-JP" sz="2800" b="1" spc="-120" dirty="0">
              <a:solidFill>
                <a:schemeClr val="tx1"/>
              </a:solidFill>
              <a:latin typeface="+mj-ea"/>
              <a:ea typeface="+mj-ea"/>
            </a:endParaRPr>
          </a:p>
          <a:p>
            <a:pPr algn="l">
              <a:lnSpc>
                <a:spcPts val="2500"/>
              </a:lnSpc>
            </a:pPr>
            <a:endParaRPr lang="en-US" altLang="ja-JP" sz="2800" b="1" spc="-120" dirty="0" smtClean="0">
              <a:solidFill>
                <a:schemeClr val="tx1"/>
              </a:solidFill>
              <a:latin typeface="+mj-ea"/>
              <a:ea typeface="+mj-ea"/>
            </a:endParaRPr>
          </a:p>
          <a:p>
            <a:pPr algn="l">
              <a:lnSpc>
                <a:spcPts val="2500"/>
              </a:lnSpc>
            </a:pPr>
            <a:endParaRPr lang="en-US" altLang="ja-JP" sz="2800" b="1" spc="-120" dirty="0">
              <a:solidFill>
                <a:schemeClr val="tx1"/>
              </a:solidFill>
              <a:latin typeface="+mj-ea"/>
              <a:ea typeface="+mj-ea"/>
            </a:endParaRPr>
          </a:p>
          <a:p>
            <a:pPr algn="l">
              <a:lnSpc>
                <a:spcPts val="2500"/>
              </a:lnSpc>
            </a:pPr>
            <a:endParaRPr lang="en-US" altLang="ja-JP" sz="2800" b="1" spc="-120" dirty="0" smtClean="0">
              <a:solidFill>
                <a:schemeClr val="tx1"/>
              </a:solidFill>
              <a:latin typeface="+mj-ea"/>
              <a:ea typeface="+mj-ea"/>
            </a:endParaRPr>
          </a:p>
          <a:p>
            <a:pPr algn="l">
              <a:lnSpc>
                <a:spcPts val="2500"/>
              </a:lnSpc>
            </a:pPr>
            <a:r>
              <a:rPr lang="ja-JP" altLang="en-US" sz="2800" b="1" spc="-120" dirty="0">
                <a:solidFill>
                  <a:schemeClr val="tx1"/>
                </a:solidFill>
                <a:latin typeface="+mj-ea"/>
                <a:ea typeface="+mj-ea"/>
              </a:rPr>
              <a:t>　</a:t>
            </a:r>
            <a:r>
              <a:rPr lang="ja-JP" altLang="en-US" sz="2800" b="1" spc="-120" dirty="0" smtClean="0">
                <a:solidFill>
                  <a:schemeClr val="tx1"/>
                </a:solidFill>
                <a:latin typeface="+mj-ea"/>
                <a:ea typeface="+mj-ea"/>
              </a:rPr>
              <a:t>　　　　</a:t>
            </a:r>
            <a:endParaRPr lang="ja-JP" altLang="en-US" sz="2800" b="1" spc="-120" dirty="0">
              <a:solidFill>
                <a:schemeClr val="tx1"/>
              </a:solidFill>
              <a:latin typeface="+mj-ea"/>
              <a:ea typeface="+mj-ea"/>
            </a:endParaRPr>
          </a:p>
        </p:txBody>
      </p:sp>
      <p:sp>
        <p:nvSpPr>
          <p:cNvPr id="17" name="サブタイトル 15"/>
          <p:cNvSpPr txBox="1">
            <a:spLocks/>
          </p:cNvSpPr>
          <p:nvPr/>
        </p:nvSpPr>
        <p:spPr>
          <a:xfrm>
            <a:off x="4781862" y="3232741"/>
            <a:ext cx="4312340" cy="2067922"/>
          </a:xfrm>
          <a:prstGeom prst="rect">
            <a:avLst/>
          </a:prstGeom>
        </p:spPr>
        <p:txBody>
          <a:bodyPr vert="horz" wrap="none" lIns="54000" tIns="34290" rIns="54000" bIns="3429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lnSpc>
                <a:spcPts val="2500"/>
              </a:lnSpc>
            </a:pPr>
            <a:r>
              <a:rPr lang="ja-JP" altLang="en-US" sz="2800" b="1" spc="-120" dirty="0" smtClean="0">
                <a:solidFill>
                  <a:schemeClr val="tx1"/>
                </a:solidFill>
                <a:latin typeface="+mj-ea"/>
                <a:ea typeface="+mj-ea"/>
              </a:rPr>
              <a:t>大阪の地域課題</a:t>
            </a:r>
            <a:endParaRPr lang="en-US" altLang="ja-JP" sz="2800" b="1" spc="-120" dirty="0" smtClean="0">
              <a:solidFill>
                <a:schemeClr val="tx1"/>
              </a:solidFill>
              <a:latin typeface="+mj-ea"/>
              <a:ea typeface="+mj-ea"/>
            </a:endParaRPr>
          </a:p>
          <a:p>
            <a:pPr algn="l">
              <a:lnSpc>
                <a:spcPts val="2500"/>
              </a:lnSpc>
            </a:pPr>
            <a:endParaRPr lang="en-US" altLang="ja-JP" sz="2800" b="1" spc="-120" dirty="0" smtClean="0">
              <a:solidFill>
                <a:schemeClr val="tx1"/>
              </a:solidFill>
              <a:latin typeface="+mj-ea"/>
              <a:ea typeface="+mj-ea"/>
            </a:endParaRPr>
          </a:p>
          <a:p>
            <a:pPr algn="l">
              <a:lnSpc>
                <a:spcPts val="2500"/>
              </a:lnSpc>
            </a:pPr>
            <a:r>
              <a:rPr lang="ja-JP" altLang="en-US" sz="2800" b="1" spc="-120" dirty="0" smtClean="0">
                <a:solidFill>
                  <a:schemeClr val="tx1"/>
                </a:solidFill>
                <a:latin typeface="+mj-ea"/>
                <a:ea typeface="+mj-ea"/>
              </a:rPr>
              <a:t>中小企業が伸びないと</a:t>
            </a:r>
            <a:endParaRPr lang="en-US" altLang="ja-JP" sz="2800" b="1" spc="-120" dirty="0" smtClean="0">
              <a:solidFill>
                <a:schemeClr val="tx1"/>
              </a:solidFill>
              <a:latin typeface="+mj-ea"/>
              <a:ea typeface="+mj-ea"/>
            </a:endParaRPr>
          </a:p>
          <a:p>
            <a:pPr algn="l">
              <a:lnSpc>
                <a:spcPts val="2500"/>
              </a:lnSpc>
            </a:pPr>
            <a:r>
              <a:rPr lang="ja-JP" altLang="en-US" sz="2800" b="1" spc="-120" dirty="0" smtClean="0">
                <a:solidFill>
                  <a:schemeClr val="tx1"/>
                </a:solidFill>
                <a:latin typeface="+mj-ea"/>
                <a:ea typeface="+mj-ea"/>
              </a:rPr>
              <a:t>地域も経済が伸びない！</a:t>
            </a:r>
            <a:endParaRPr lang="en-US" altLang="ja-JP" sz="2800" b="1" spc="-120" dirty="0">
              <a:solidFill>
                <a:schemeClr val="tx1"/>
              </a:solidFill>
              <a:latin typeface="+mj-ea"/>
              <a:ea typeface="+mj-ea"/>
            </a:endParaRPr>
          </a:p>
          <a:p>
            <a:pPr algn="l">
              <a:lnSpc>
                <a:spcPts val="2500"/>
              </a:lnSpc>
            </a:pPr>
            <a:r>
              <a:rPr lang="ja-JP" altLang="en-US" sz="2800" b="1" spc="-120" dirty="0" smtClean="0">
                <a:solidFill>
                  <a:schemeClr val="tx1"/>
                </a:solidFill>
                <a:latin typeface="+mj-ea"/>
                <a:ea typeface="+mj-ea"/>
              </a:rPr>
              <a:t>　</a:t>
            </a:r>
            <a:r>
              <a:rPr lang="ja-JP" altLang="en-US" sz="1800" b="1" spc="-120" dirty="0" smtClean="0">
                <a:solidFill>
                  <a:schemeClr val="tx1"/>
                </a:solidFill>
                <a:latin typeface="+mj-ea"/>
                <a:ea typeface="+mj-ea"/>
              </a:rPr>
              <a:t>しかし、中小企業も生産性が伸びてない！</a:t>
            </a:r>
            <a:endParaRPr lang="en-US" altLang="ja-JP" sz="1800" b="1" spc="-120" dirty="0" smtClean="0">
              <a:solidFill>
                <a:schemeClr val="tx1"/>
              </a:solidFill>
              <a:latin typeface="+mj-ea"/>
              <a:ea typeface="+mj-ea"/>
            </a:endParaRPr>
          </a:p>
          <a:p>
            <a:pPr algn="l">
              <a:lnSpc>
                <a:spcPts val="2500"/>
              </a:lnSpc>
            </a:pPr>
            <a:r>
              <a:rPr lang="ja-JP" altLang="en-US" sz="2800" b="1" spc="-120" dirty="0">
                <a:solidFill>
                  <a:schemeClr val="tx1"/>
                </a:solidFill>
                <a:latin typeface="+mj-ea"/>
                <a:ea typeface="+mj-ea"/>
              </a:rPr>
              <a:t>　</a:t>
            </a:r>
            <a:r>
              <a:rPr lang="ja-JP" altLang="en-US" sz="2800" b="1" spc="-120" dirty="0" smtClean="0">
                <a:solidFill>
                  <a:schemeClr val="tx1"/>
                </a:solidFill>
                <a:latin typeface="+mj-ea"/>
                <a:ea typeface="+mj-ea"/>
              </a:rPr>
              <a:t>　　　　</a:t>
            </a:r>
            <a:endParaRPr lang="ja-JP" altLang="en-US" sz="2800" b="1" spc="-120" dirty="0">
              <a:solidFill>
                <a:schemeClr val="tx1"/>
              </a:solidFill>
              <a:latin typeface="+mj-ea"/>
              <a:ea typeface="+mj-ea"/>
            </a:endParaRPr>
          </a:p>
        </p:txBody>
      </p:sp>
      <p:sp>
        <p:nvSpPr>
          <p:cNvPr id="18" name="テキスト ボックス 17"/>
          <p:cNvSpPr txBox="1"/>
          <p:nvPr/>
        </p:nvSpPr>
        <p:spPr>
          <a:xfrm>
            <a:off x="-15868" y="5750004"/>
            <a:ext cx="9110070" cy="1107996"/>
          </a:xfrm>
          <a:prstGeom prst="rect">
            <a:avLst/>
          </a:prstGeom>
          <a:solidFill>
            <a:srgbClr val="003300"/>
          </a:solidFill>
        </p:spPr>
        <p:txBody>
          <a:bodyPr wrap="square" lIns="0" tIns="0" rIns="0" bIns="0" rtlCol="0">
            <a:spAutoFit/>
          </a:bodyPr>
          <a:lstStyle/>
          <a:p>
            <a:r>
              <a:rPr lang="ja-JP" altLang="en-US" b="1" dirty="0" smtClean="0">
                <a:solidFill>
                  <a:schemeClr val="bg1"/>
                </a:solidFill>
              </a:rPr>
              <a:t>□大阪府</a:t>
            </a:r>
            <a:r>
              <a:rPr lang="en-US" altLang="ja-JP" b="1" dirty="0" err="1">
                <a:solidFill>
                  <a:schemeClr val="bg1"/>
                </a:solidFill>
              </a:rPr>
              <a:t>IoT</a:t>
            </a:r>
            <a:r>
              <a:rPr lang="ja-JP" altLang="en-US" b="1" dirty="0">
                <a:solidFill>
                  <a:schemeClr val="bg1"/>
                </a:solidFill>
              </a:rPr>
              <a:t>推進</a:t>
            </a:r>
            <a:r>
              <a:rPr lang="ja-JP" altLang="en-US" b="1" dirty="0" smtClean="0">
                <a:solidFill>
                  <a:schemeClr val="bg1"/>
                </a:solidFill>
              </a:rPr>
              <a:t>ラボ構成</a:t>
            </a:r>
            <a:r>
              <a:rPr lang="ja-JP" altLang="en-US" b="1" dirty="0">
                <a:solidFill>
                  <a:schemeClr val="bg1"/>
                </a:solidFill>
              </a:rPr>
              <a:t>プレイヤー：</a:t>
            </a:r>
          </a:p>
          <a:p>
            <a:r>
              <a:rPr lang="ja-JP" altLang="en-US" b="1" dirty="0">
                <a:solidFill>
                  <a:schemeClr val="bg1"/>
                </a:solidFill>
              </a:rPr>
              <a:t>　</a:t>
            </a:r>
            <a:r>
              <a:rPr lang="ja-JP" altLang="en-US" b="1" dirty="0" smtClean="0">
                <a:solidFill>
                  <a:schemeClr val="bg1"/>
                </a:solidFill>
              </a:rPr>
              <a:t>　大阪府</a:t>
            </a:r>
            <a:r>
              <a:rPr lang="ja-JP" altLang="en-US" b="1" dirty="0">
                <a:solidFill>
                  <a:schemeClr val="bg1"/>
                </a:solidFill>
              </a:rPr>
              <a:t>　東大阪市　大阪産業技術</a:t>
            </a:r>
            <a:r>
              <a:rPr lang="ja-JP" altLang="en-US" b="1" dirty="0" smtClean="0">
                <a:solidFill>
                  <a:schemeClr val="bg1"/>
                </a:solidFill>
              </a:rPr>
              <a:t>研究所　大阪産業局</a:t>
            </a:r>
            <a:endParaRPr lang="en-US" altLang="ja-JP" b="1" dirty="0" smtClean="0">
              <a:solidFill>
                <a:schemeClr val="bg1"/>
              </a:solidFill>
            </a:endParaRPr>
          </a:p>
          <a:p>
            <a:r>
              <a:rPr lang="ja-JP" altLang="en-US" b="1" dirty="0">
                <a:solidFill>
                  <a:schemeClr val="bg1"/>
                </a:solidFill>
              </a:rPr>
              <a:t>　</a:t>
            </a:r>
            <a:r>
              <a:rPr lang="ja-JP" altLang="en-US" b="1" dirty="0" smtClean="0">
                <a:solidFill>
                  <a:schemeClr val="bg1"/>
                </a:solidFill>
              </a:rPr>
              <a:t>　大阪府中小企業診断協会　関西電子情報産業協同組合（</a:t>
            </a:r>
            <a:r>
              <a:rPr lang="en-US" altLang="ja-JP" b="1" dirty="0" smtClean="0">
                <a:solidFill>
                  <a:schemeClr val="bg1"/>
                </a:solidFill>
              </a:rPr>
              <a:t>KEIS</a:t>
            </a:r>
            <a:r>
              <a:rPr lang="ja-JP" altLang="en-US" b="1" dirty="0" smtClean="0">
                <a:solidFill>
                  <a:schemeClr val="bg1"/>
                </a:solidFill>
              </a:rPr>
              <a:t>）</a:t>
            </a:r>
            <a:endParaRPr lang="en-US" altLang="ja-JP" b="1" dirty="0" smtClean="0">
              <a:solidFill>
                <a:schemeClr val="bg1"/>
              </a:solidFill>
            </a:endParaRPr>
          </a:p>
          <a:p>
            <a:r>
              <a:rPr lang="ja-JP" altLang="en-US" b="1" dirty="0">
                <a:solidFill>
                  <a:schemeClr val="bg1"/>
                </a:solidFill>
              </a:rPr>
              <a:t>　　大阪商工</a:t>
            </a:r>
            <a:r>
              <a:rPr lang="ja-JP" altLang="en-US" b="1" dirty="0" smtClean="0">
                <a:solidFill>
                  <a:schemeClr val="bg1"/>
                </a:solidFill>
              </a:rPr>
              <a:t>会議所　りそな銀行　関西みらい銀行　みなと銀行</a:t>
            </a:r>
            <a:endParaRPr lang="ja-JP" altLang="en-US" b="1" dirty="0">
              <a:solidFill>
                <a:schemeClr val="bg1"/>
              </a:solidFill>
            </a:endParaRPr>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4236" y="2107431"/>
            <a:ext cx="5400770" cy="961067"/>
          </a:xfrm>
          <a:prstGeom prst="rect">
            <a:avLst/>
          </a:prstGeom>
        </p:spPr>
      </p:pic>
      <p:sp>
        <p:nvSpPr>
          <p:cNvPr id="61" name="星 24 60"/>
          <p:cNvSpPr/>
          <p:nvPr/>
        </p:nvSpPr>
        <p:spPr>
          <a:xfrm>
            <a:off x="64824" y="601947"/>
            <a:ext cx="4717038" cy="4284596"/>
          </a:xfrm>
          <a:prstGeom prst="star24">
            <a:avLst>
              <a:gd name="adj" fmla="val 44967"/>
            </a:avLst>
          </a:prstGeom>
          <a:solidFill>
            <a:srgbClr val="EE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altLang="ja-JP" sz="4400" b="1" dirty="0" err="1" smtClean="0">
                <a:latin typeface="+mj-ea"/>
                <a:ea typeface="+mj-ea"/>
              </a:rPr>
              <a:t>IoT</a:t>
            </a:r>
            <a:r>
              <a:rPr lang="ja-JP" altLang="en-US" sz="4400" b="1" dirty="0">
                <a:latin typeface="+mj-ea"/>
                <a:ea typeface="+mj-ea"/>
              </a:rPr>
              <a:t>リーンスタート</a:t>
            </a:r>
          </a:p>
          <a:p>
            <a:pPr algn="ctr"/>
            <a:endParaRPr lang="en-US" altLang="ja-JP" sz="1200" b="1" dirty="0" smtClean="0"/>
          </a:p>
          <a:p>
            <a:pPr algn="ctr"/>
            <a:endParaRPr lang="en-US" altLang="ja-JP" sz="1200" b="1" dirty="0"/>
          </a:p>
          <a:p>
            <a:pPr algn="ctr"/>
            <a:r>
              <a:rPr lang="ja-JP" altLang="en-US" sz="1200" b="1" dirty="0" smtClean="0"/>
              <a:t>「</a:t>
            </a:r>
            <a:r>
              <a:rPr lang="ja-JP" altLang="en-US" sz="1200" b="1" dirty="0"/>
              <a:t>最小限の事業から</a:t>
            </a:r>
            <a:r>
              <a:rPr lang="ja-JP" altLang="en-US" sz="1200" b="1" dirty="0" smtClean="0"/>
              <a:t>始めるシリコンバレー発</a:t>
            </a:r>
            <a:r>
              <a:rPr lang="ja-JP" altLang="en-US" sz="1200" b="1" dirty="0"/>
              <a:t>の起業手法</a:t>
            </a:r>
            <a:endParaRPr lang="en-US" altLang="ja-JP" sz="1200" b="1" dirty="0"/>
          </a:p>
          <a:p>
            <a:pPr algn="ctr"/>
            <a:r>
              <a:rPr lang="ja-JP" altLang="en-US" sz="1200" b="1" dirty="0"/>
              <a:t>「</a:t>
            </a:r>
            <a:r>
              <a:rPr lang="ja-JP" altLang="en-US" sz="1200" b="1" dirty="0" smtClean="0"/>
              <a:t>リーンスタートアップ（</a:t>
            </a:r>
            <a:r>
              <a:rPr lang="en-US" altLang="ja-JP" sz="1200" b="1" dirty="0"/>
              <a:t>Lean Start Up</a:t>
            </a:r>
            <a:r>
              <a:rPr lang="ja-JP" altLang="en-US" sz="1200" b="1" dirty="0"/>
              <a:t>）」</a:t>
            </a:r>
            <a:r>
              <a:rPr lang="ja-JP" altLang="en-US" sz="1200" b="1" dirty="0" smtClean="0"/>
              <a:t>から</a:t>
            </a:r>
            <a:endParaRPr lang="en-US" altLang="ja-JP" sz="1200" b="1" dirty="0"/>
          </a:p>
        </p:txBody>
      </p:sp>
    </p:spTree>
    <p:extLst>
      <p:ext uri="{BB962C8B-B14F-4D97-AF65-F5344CB8AC3E}">
        <p14:creationId xmlns:p14="http://schemas.microsoft.com/office/powerpoint/2010/main" val="1035258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p:cNvSpPr>
            <a:spLocks noGrp="1"/>
          </p:cNvSpPr>
          <p:nvPr>
            <p:ph type="subTitle" idx="1"/>
          </p:nvPr>
        </p:nvSpPr>
        <p:spPr/>
        <p:txBody>
          <a:bodyPr/>
          <a:lstStyle/>
          <a:p>
            <a:r>
              <a:rPr lang="ja-JP" altLang="en-US" sz="1200" b="1" dirty="0" smtClean="0"/>
              <a:t>全取扱いアイテム</a:t>
            </a:r>
            <a:r>
              <a:rPr lang="en-US" altLang="ja-JP" sz="1200" b="1" dirty="0" smtClean="0"/>
              <a:t>75</a:t>
            </a:r>
            <a:r>
              <a:rPr lang="ja-JP" altLang="en-US" sz="1200" b="1" dirty="0" smtClean="0"/>
              <a:t>万点のねじ</a:t>
            </a:r>
            <a:r>
              <a:rPr lang="ja-JP" altLang="en-US" sz="1200" b="1" dirty="0"/>
              <a:t>の</a:t>
            </a:r>
            <a:r>
              <a:rPr lang="ja-JP" altLang="en-US" sz="1200" b="1" dirty="0" smtClean="0"/>
              <a:t>デジタルカタログ化</a:t>
            </a:r>
            <a:r>
              <a:rPr lang="ja-JP" altLang="en-US" sz="1200" b="1" dirty="0"/>
              <a:t/>
            </a:r>
            <a:br>
              <a:rPr lang="ja-JP" altLang="en-US" sz="1200" b="1" dirty="0"/>
            </a:br>
            <a:r>
              <a:rPr lang="ja-JP" altLang="en-US" sz="1200" b="1" dirty="0" smtClean="0"/>
              <a:t>すべてのアイテムをバーコードで管理、入出庫時に個数をカウント</a:t>
            </a:r>
            <a:endParaRPr lang="en-US" altLang="ja-JP" sz="1200" b="1" dirty="0" smtClean="0"/>
          </a:p>
          <a:p>
            <a:endParaRPr lang="en-US" altLang="ja-JP" sz="1200" b="1" dirty="0"/>
          </a:p>
          <a:p>
            <a:endParaRPr lang="en-US" altLang="ja-JP" sz="1200" b="1" dirty="0" smtClean="0"/>
          </a:p>
          <a:p>
            <a:endParaRPr lang="en-US" altLang="ja-JP" sz="1200" b="1" dirty="0"/>
          </a:p>
          <a:p>
            <a:endParaRPr lang="en-US" altLang="ja-JP" sz="1200" b="1" dirty="0" smtClean="0"/>
          </a:p>
          <a:p>
            <a:endParaRPr lang="en-US" altLang="ja-JP" sz="1200" b="1" dirty="0"/>
          </a:p>
          <a:p>
            <a:endParaRPr lang="en-US" altLang="ja-JP" sz="1200" b="1" dirty="0" smtClean="0"/>
          </a:p>
          <a:p>
            <a:endParaRPr lang="en-US" altLang="ja-JP" sz="1200" b="1" dirty="0"/>
          </a:p>
          <a:p>
            <a:endParaRPr lang="en-US" altLang="ja-JP" sz="1200" b="1" dirty="0" smtClean="0"/>
          </a:p>
          <a:p>
            <a:endParaRPr lang="en-US" altLang="ja-JP" sz="1200" b="1" dirty="0"/>
          </a:p>
          <a:p>
            <a:endParaRPr lang="en-US" altLang="ja-JP" sz="1200" b="1" dirty="0" smtClean="0"/>
          </a:p>
          <a:p>
            <a:endParaRPr lang="en-US" altLang="ja-JP" sz="1200" b="1" dirty="0"/>
          </a:p>
          <a:p>
            <a:endParaRPr lang="en-US" altLang="ja-JP" sz="1200" b="1" dirty="0" smtClean="0"/>
          </a:p>
          <a:p>
            <a:endParaRPr lang="en-US" altLang="ja-JP" sz="1200" b="1" dirty="0"/>
          </a:p>
          <a:p>
            <a:endParaRPr lang="en-US" altLang="ja-JP" sz="1200" b="1" dirty="0" smtClean="0"/>
          </a:p>
          <a:p>
            <a:endParaRPr lang="en-US" altLang="ja-JP" sz="1200" b="1" dirty="0"/>
          </a:p>
          <a:p>
            <a:r>
              <a:rPr lang="en-US" altLang="ja-JP" sz="1200" b="1" dirty="0" smtClean="0"/>
              <a:t>2011</a:t>
            </a:r>
            <a:r>
              <a:rPr lang="ja-JP" altLang="en-US" sz="1200" b="1" dirty="0" smtClean="0"/>
              <a:t>年～</a:t>
            </a:r>
            <a:r>
              <a:rPr lang="en-US" altLang="ja-JP" sz="1200" b="1" dirty="0" smtClean="0"/>
              <a:t>2014</a:t>
            </a:r>
            <a:r>
              <a:rPr lang="ja-JP" altLang="en-US" sz="1200" b="1" dirty="0" smtClean="0"/>
              <a:t>年</a:t>
            </a:r>
            <a:endParaRPr lang="en-US" altLang="ja-JP" sz="1200" b="1" dirty="0" smtClean="0"/>
          </a:p>
          <a:p>
            <a:r>
              <a:rPr lang="ja-JP" altLang="en-US" sz="1200" b="1" dirty="0" smtClean="0"/>
              <a:t>　担当者１人当たりアイテム数　</a:t>
            </a:r>
            <a:r>
              <a:rPr lang="en-US" altLang="ja-JP" sz="1200" b="1" dirty="0" smtClean="0"/>
              <a:t>24%</a:t>
            </a:r>
            <a:r>
              <a:rPr lang="ja-JP" altLang="en-US" sz="1200" b="1" dirty="0" smtClean="0"/>
              <a:t>増</a:t>
            </a:r>
            <a:endParaRPr lang="en-US" altLang="ja-JP" sz="1200" b="1" dirty="0" smtClean="0"/>
          </a:p>
          <a:p>
            <a:r>
              <a:rPr lang="ja-JP" altLang="en-US" sz="1200" b="1" dirty="0"/>
              <a:t>　</a:t>
            </a:r>
            <a:r>
              <a:rPr lang="ja-JP" altLang="en-US" sz="1200" b="1" dirty="0" smtClean="0"/>
              <a:t>欠品が</a:t>
            </a:r>
            <a:r>
              <a:rPr lang="en-US" altLang="ja-JP" sz="1200" b="1" dirty="0" smtClean="0"/>
              <a:t>44%</a:t>
            </a:r>
            <a:r>
              <a:rPr lang="ja-JP" altLang="en-US" sz="1200" b="1" dirty="0" smtClean="0"/>
              <a:t>減、在庫日数が</a:t>
            </a:r>
            <a:r>
              <a:rPr lang="en-US" altLang="ja-JP" sz="1200" b="1" dirty="0" smtClean="0"/>
              <a:t>7%</a:t>
            </a:r>
            <a:r>
              <a:rPr lang="ja-JP" altLang="en-US" sz="1200" b="1" dirty="0" smtClean="0"/>
              <a:t>減</a:t>
            </a:r>
            <a:r>
              <a:rPr lang="en-US" altLang="ja-JP" sz="1200" b="1" dirty="0"/>
              <a:t>(</a:t>
            </a:r>
            <a:r>
              <a:rPr lang="ja-JP" altLang="en-US" sz="1200" b="1" u="sng" dirty="0" smtClean="0"/>
              <a:t>同じ人員で付加価値・</a:t>
            </a:r>
            <a:r>
              <a:rPr lang="ja-JP" altLang="en-US" sz="1200" b="1" u="sng" dirty="0" smtClean="0">
                <a:solidFill>
                  <a:srgbClr val="FF0000"/>
                </a:solidFill>
              </a:rPr>
              <a:t>効率</a:t>
            </a:r>
            <a:r>
              <a:rPr lang="ja-JP" altLang="en-US" sz="1200" b="1" u="sng" dirty="0" smtClean="0"/>
              <a:t>向上</a:t>
            </a:r>
            <a:r>
              <a:rPr lang="en-US" altLang="ja-JP" sz="1200" b="1" u="sng" dirty="0" smtClean="0"/>
              <a:t>)</a:t>
            </a:r>
          </a:p>
          <a:p>
            <a:r>
              <a:rPr lang="ja-JP" altLang="en-US" sz="1200" b="1" dirty="0" smtClean="0"/>
              <a:t>　</a:t>
            </a:r>
            <a:r>
              <a:rPr lang="en-US" altLang="ja-JP" b="1" dirty="0"/>
              <a:t/>
            </a:r>
            <a:br>
              <a:rPr lang="en-US" altLang="ja-JP" b="1" dirty="0"/>
            </a:br>
            <a:endParaRPr lang="ja-JP" altLang="en-US" sz="1200" b="1" dirty="0"/>
          </a:p>
        </p:txBody>
      </p:sp>
      <p:sp>
        <p:nvSpPr>
          <p:cNvPr id="15" name="タイトル 14"/>
          <p:cNvSpPr>
            <a:spLocks noGrp="1"/>
          </p:cNvSpPr>
          <p:nvPr>
            <p:ph type="title" idx="4294967295"/>
          </p:nvPr>
        </p:nvSpPr>
        <p:spPr>
          <a:xfrm>
            <a:off x="103518" y="295275"/>
            <a:ext cx="6769100" cy="469900"/>
          </a:xfrm>
          <a:prstGeom prst="rect">
            <a:avLst/>
          </a:prstGeom>
        </p:spPr>
        <p:txBody>
          <a:bodyPr>
            <a:normAutofit/>
          </a:bodyPr>
          <a:lstStyle/>
          <a:p>
            <a:r>
              <a:rPr lang="ja-JP" altLang="en-US" b="1" dirty="0" smtClean="0">
                <a:latin typeface="+mj-ea"/>
              </a:rPr>
              <a:t>事例</a:t>
            </a:r>
            <a:r>
              <a:rPr lang="en-US" altLang="ja-JP" b="1" dirty="0" smtClean="0">
                <a:latin typeface="+mj-ea"/>
              </a:rPr>
              <a:t>9</a:t>
            </a:r>
            <a:r>
              <a:rPr lang="ja-JP" altLang="en-US" b="1" dirty="0" smtClean="0">
                <a:latin typeface="+mj-ea"/>
              </a:rPr>
              <a:t>：</a:t>
            </a:r>
            <a:r>
              <a:rPr lang="ja-JP" altLang="en-US" b="1" dirty="0"/>
              <a:t>サンコーインダストリー株式</a:t>
            </a:r>
            <a:r>
              <a:rPr lang="ja-JP" altLang="en-US" b="1" dirty="0" smtClean="0"/>
              <a:t>会社：在庫・調達管理</a:t>
            </a:r>
            <a:endParaRPr kumimoji="1" lang="ja-JP" altLang="en-US" b="1" dirty="0"/>
          </a:p>
        </p:txBody>
      </p:sp>
      <p:pic>
        <p:nvPicPr>
          <p:cNvPr id="1026" name="Picture 2" descr="http://www.meti.go.jp/policy/it_policy/it-keiei/common/img/s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450" y="889000"/>
            <a:ext cx="25717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meti.go.jp/policy/it_policy/it-keiei/itjirei/case2008/common/img/s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450" y="889000"/>
            <a:ext cx="14287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347864" y="6032321"/>
            <a:ext cx="5620996" cy="249008"/>
          </a:xfrm>
          <a:prstGeom prst="rect">
            <a:avLst/>
          </a:prstGeom>
        </p:spPr>
        <p:txBody>
          <a:bodyPr wrap="square" tIns="18000">
            <a:spAutoFit/>
          </a:bodyPr>
          <a:lstStyle/>
          <a:p>
            <a:pPr algn="r"/>
            <a:r>
              <a:rPr lang="ja-JP" altLang="en-US" sz="1200" dirty="0" smtClean="0">
                <a:solidFill>
                  <a:srgbClr val="000099"/>
                </a:solidFill>
                <a:latin typeface="+mj-ea"/>
                <a:ea typeface="+mj-ea"/>
              </a:rPr>
              <a:t>（</a:t>
            </a:r>
            <a:r>
              <a:rPr lang="en-US" altLang="ja-JP" sz="1200" dirty="0" smtClean="0">
                <a:solidFill>
                  <a:srgbClr val="000099"/>
                </a:solidFill>
                <a:latin typeface="+mj-ea"/>
                <a:ea typeface="+mj-ea"/>
              </a:rPr>
              <a:t>2018</a:t>
            </a:r>
            <a:r>
              <a:rPr lang="ja-JP" altLang="en-US" sz="1200" dirty="0" smtClean="0">
                <a:solidFill>
                  <a:srgbClr val="000099"/>
                </a:solidFill>
                <a:latin typeface="+mj-ea"/>
                <a:ea typeface="+mj-ea"/>
              </a:rPr>
              <a:t>年　</a:t>
            </a:r>
            <a:r>
              <a:rPr lang="ja-JP" altLang="ja-JP" sz="1200" dirty="0" smtClean="0">
                <a:solidFill>
                  <a:srgbClr val="000099"/>
                </a:solidFill>
                <a:latin typeface="+mj-ea"/>
                <a:ea typeface="+mj-ea"/>
              </a:rPr>
              <a:t>写真</a:t>
            </a:r>
            <a:r>
              <a:rPr lang="ja-JP" altLang="en-US" sz="1200" dirty="0" smtClean="0">
                <a:solidFill>
                  <a:srgbClr val="000099"/>
                </a:solidFill>
                <a:latin typeface="+mj-ea"/>
                <a:ea typeface="+mj-ea"/>
              </a:rPr>
              <a:t>　辻野　一郎）</a:t>
            </a:r>
            <a:endParaRPr lang="ja-JP" altLang="ja-JP" sz="1200" dirty="0">
              <a:solidFill>
                <a:srgbClr val="000099"/>
              </a:solidFill>
              <a:latin typeface="+mj-ea"/>
              <a:ea typeface="+mj-ea"/>
            </a:endParaRPr>
          </a:p>
        </p:txBody>
      </p:sp>
      <p:sp>
        <p:nvSpPr>
          <p:cNvPr id="6" name="正方形/長方形 5"/>
          <p:cNvSpPr/>
          <p:nvPr/>
        </p:nvSpPr>
        <p:spPr>
          <a:xfrm>
            <a:off x="6158362" y="5762846"/>
            <a:ext cx="2476401" cy="276999"/>
          </a:xfrm>
          <a:prstGeom prst="rect">
            <a:avLst/>
          </a:prstGeom>
        </p:spPr>
        <p:txBody>
          <a:bodyPr wrap="square">
            <a:spAutoFit/>
          </a:bodyPr>
          <a:lstStyle/>
          <a:p>
            <a:r>
              <a:rPr lang="ja-JP" altLang="ja-JP" sz="1200" dirty="0"/>
              <a:t>東大阪物流</a:t>
            </a:r>
            <a:r>
              <a:rPr lang="ja-JP" altLang="ja-JP" sz="1200" dirty="0" smtClean="0"/>
              <a:t>センタ</a:t>
            </a:r>
            <a:r>
              <a:rPr lang="ja-JP" altLang="en-US" sz="1200" dirty="0" smtClean="0"/>
              <a:t>　</a:t>
            </a:r>
            <a:r>
              <a:rPr lang="ja-JP" altLang="ja-JP" sz="1200" dirty="0" smtClean="0"/>
              <a:t>ロータリーラック </a:t>
            </a:r>
            <a:endParaRPr lang="ja-JP" altLang="ja-JP" sz="1200" dirty="0"/>
          </a:p>
        </p:txBody>
      </p:sp>
      <p:sp>
        <p:nvSpPr>
          <p:cNvPr id="7" name="角丸四角形 6"/>
          <p:cNvSpPr/>
          <p:nvPr/>
        </p:nvSpPr>
        <p:spPr>
          <a:xfrm>
            <a:off x="395536" y="1486896"/>
            <a:ext cx="4686525" cy="3096623"/>
          </a:xfrm>
          <a:prstGeom prst="roundRect">
            <a:avLst>
              <a:gd name="adj" fmla="val 643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ja-JP" sz="1600" dirty="0">
                <a:solidFill>
                  <a:schemeClr val="tx1"/>
                </a:solidFill>
              </a:rPr>
              <a:t>SHIPS</a:t>
            </a:r>
            <a:r>
              <a:rPr lang="ja-JP" altLang="en-US" sz="1600" dirty="0">
                <a:solidFill>
                  <a:schemeClr val="tx1"/>
                </a:solidFill>
              </a:rPr>
              <a:t>（ </a:t>
            </a:r>
            <a:r>
              <a:rPr lang="en-US" altLang="ja-JP" sz="1600" dirty="0" err="1">
                <a:solidFill>
                  <a:schemeClr val="tx1"/>
                </a:solidFill>
              </a:rPr>
              <a:t>Sunco</a:t>
            </a:r>
            <a:r>
              <a:rPr lang="en-US" altLang="ja-JP" sz="1600" dirty="0">
                <a:solidFill>
                  <a:schemeClr val="tx1"/>
                </a:solidFill>
              </a:rPr>
              <a:t> High Performance System </a:t>
            </a:r>
            <a:r>
              <a:rPr lang="ja-JP" altLang="en-US" sz="1600" dirty="0">
                <a:solidFill>
                  <a:schemeClr val="tx1"/>
                </a:solidFill>
              </a:rPr>
              <a:t>）</a:t>
            </a:r>
            <a:br>
              <a:rPr lang="ja-JP" altLang="en-US" sz="1600" dirty="0">
                <a:solidFill>
                  <a:schemeClr val="tx1"/>
                </a:solidFill>
              </a:rPr>
            </a:br>
            <a:r>
              <a:rPr lang="ja-JP" altLang="en-US" sz="1600" dirty="0">
                <a:solidFill>
                  <a:schemeClr val="tx1"/>
                </a:solidFill>
              </a:rPr>
              <a:t>　常にすべてのアイテムの在庫をストック。すべての商品をコンピューターに登録し</a:t>
            </a:r>
            <a:r>
              <a:rPr lang="ja-JP" altLang="en-US" sz="1600" dirty="0" smtClean="0">
                <a:solidFill>
                  <a:schemeClr val="tx1"/>
                </a:solidFill>
              </a:rPr>
              <a:t>、ロータリーラック倉庫に出入庫を行う。</a:t>
            </a:r>
            <a:r>
              <a:rPr lang="ja-JP" altLang="en-US" sz="1600" dirty="0">
                <a:solidFill>
                  <a:schemeClr val="tx1"/>
                </a:solidFill>
              </a:rPr>
              <a:t/>
            </a:r>
            <a:br>
              <a:rPr lang="ja-JP" altLang="en-US" sz="1600" dirty="0">
                <a:solidFill>
                  <a:schemeClr val="tx1"/>
                </a:solidFill>
              </a:rPr>
            </a:br>
            <a:endParaRPr lang="en-US" altLang="ja-JP" sz="1600" dirty="0" smtClean="0">
              <a:solidFill>
                <a:schemeClr val="tx1"/>
              </a:solidFill>
            </a:endParaRPr>
          </a:p>
          <a:p>
            <a:r>
              <a:rPr lang="ja-JP" altLang="en-US" sz="1600" dirty="0">
                <a:solidFill>
                  <a:schemeClr val="tx1"/>
                </a:solidFill>
              </a:rPr>
              <a:t>　どれくらい在庫数が減ったら発注をかければよいかを算出</a:t>
            </a:r>
            <a:r>
              <a:rPr lang="ja-JP" altLang="en-US" sz="1600" dirty="0" smtClean="0">
                <a:solidFill>
                  <a:schemeClr val="tx1"/>
                </a:solidFill>
              </a:rPr>
              <a:t>する。</a:t>
            </a:r>
            <a:r>
              <a:rPr lang="ja-JP" altLang="en-US" sz="1600" dirty="0">
                <a:solidFill>
                  <a:schemeClr val="tx1"/>
                </a:solidFill>
              </a:rPr>
              <a:t/>
            </a:r>
            <a:br>
              <a:rPr lang="ja-JP" altLang="en-US" sz="1600" dirty="0">
                <a:solidFill>
                  <a:schemeClr val="tx1"/>
                </a:solidFill>
              </a:rPr>
            </a:br>
            <a:r>
              <a:rPr lang="ja-JP" altLang="en-US" sz="1600" dirty="0">
                <a:solidFill>
                  <a:schemeClr val="tx1"/>
                </a:solidFill>
              </a:rPr>
              <a:t/>
            </a:r>
            <a:br>
              <a:rPr lang="ja-JP" altLang="en-US" sz="1600" dirty="0">
                <a:solidFill>
                  <a:schemeClr val="tx1"/>
                </a:solidFill>
              </a:rPr>
            </a:br>
            <a:r>
              <a:rPr lang="ja-JP" altLang="en-US" sz="1600" dirty="0">
                <a:solidFill>
                  <a:schemeClr val="tx1"/>
                </a:solidFill>
              </a:rPr>
              <a:t>　</a:t>
            </a:r>
            <a:r>
              <a:rPr lang="ja-JP" altLang="en-US" sz="1600" dirty="0" smtClean="0">
                <a:solidFill>
                  <a:schemeClr val="tx1"/>
                </a:solidFill>
              </a:rPr>
              <a:t>品番ごと</a:t>
            </a:r>
            <a:r>
              <a:rPr lang="ja-JP" altLang="en-US" sz="1600" dirty="0">
                <a:solidFill>
                  <a:schemeClr val="tx1"/>
                </a:solidFill>
              </a:rPr>
              <a:t>の需要を予測。適正</a:t>
            </a:r>
            <a:r>
              <a:rPr lang="ja-JP" altLang="en-US" sz="1600" dirty="0" smtClean="0">
                <a:solidFill>
                  <a:schemeClr val="tx1"/>
                </a:solidFill>
              </a:rPr>
              <a:t>在庫量を判断し、発注</a:t>
            </a:r>
            <a:r>
              <a:rPr lang="ja-JP" altLang="en-US" sz="1600" dirty="0">
                <a:solidFill>
                  <a:schemeClr val="tx1"/>
                </a:solidFill>
              </a:rPr>
              <a:t/>
            </a:r>
            <a:br>
              <a:rPr lang="ja-JP" altLang="en-US" sz="1600" dirty="0">
                <a:solidFill>
                  <a:schemeClr val="tx1"/>
                </a:solidFill>
              </a:rPr>
            </a:br>
            <a:r>
              <a:rPr lang="ja-JP" altLang="en-US" sz="1600" dirty="0">
                <a:solidFill>
                  <a:schemeClr val="tx1"/>
                </a:solidFill>
              </a:rPr>
              <a:t/>
            </a:r>
            <a:br>
              <a:rPr lang="ja-JP" altLang="en-US" sz="1600" dirty="0">
                <a:solidFill>
                  <a:schemeClr val="tx1"/>
                </a:solidFill>
              </a:rPr>
            </a:br>
            <a:r>
              <a:rPr lang="ja-JP" altLang="en-US" sz="1600" dirty="0" smtClean="0">
                <a:solidFill>
                  <a:schemeClr val="tx1"/>
                </a:solidFill>
              </a:rPr>
              <a:t>　ロボット倉庫を</a:t>
            </a:r>
            <a:r>
              <a:rPr lang="en-US" altLang="ja-JP" sz="1600" dirty="0" smtClean="0">
                <a:solidFill>
                  <a:schemeClr val="tx1"/>
                </a:solidFill>
              </a:rPr>
              <a:t>1970</a:t>
            </a:r>
            <a:r>
              <a:rPr lang="ja-JP" altLang="en-US" sz="1600" dirty="0">
                <a:solidFill>
                  <a:schemeClr val="tx1"/>
                </a:solidFill>
              </a:rPr>
              <a:t>年代から導入</a:t>
            </a:r>
            <a:r>
              <a:rPr lang="ja-JP" altLang="en-US" sz="1600" dirty="0" smtClean="0">
                <a:solidFill>
                  <a:schemeClr val="tx1"/>
                </a:solidFill>
              </a:rPr>
              <a:t>。システムと連携させることで、納品・発注から発送までを自動化</a:t>
            </a:r>
            <a:endParaRPr kumimoji="1" lang="ja-JP" altLang="en-US" sz="1600" dirty="0"/>
          </a:p>
        </p:txBody>
      </p:sp>
      <p:sp>
        <p:nvSpPr>
          <p:cNvPr id="9" name="正方形/長方形 8"/>
          <p:cNvSpPr/>
          <p:nvPr/>
        </p:nvSpPr>
        <p:spPr>
          <a:xfrm>
            <a:off x="5227462" y="2246129"/>
            <a:ext cx="3741398" cy="1077218"/>
          </a:xfrm>
          <a:prstGeom prst="rect">
            <a:avLst/>
          </a:prstGeom>
        </p:spPr>
        <p:txBody>
          <a:bodyPr wrap="square">
            <a:spAutoFit/>
          </a:bodyPr>
          <a:lstStyle/>
          <a:p>
            <a:r>
              <a:rPr lang="ja-JP" altLang="ja-JP" sz="1600" dirty="0">
                <a:latin typeface="HGPｺﾞｼｯｸE" panose="020B0900000000000000" pitchFamily="50" charset="-128"/>
                <a:ea typeface="HGPｺﾞｼｯｸE" panose="020B0900000000000000" pitchFamily="50" charset="-128"/>
              </a:rPr>
              <a:t>多数のアイテムが存在するネジ。ひとつの顧客が扱うネジのアイテムはほぼ不変だが、新規</a:t>
            </a:r>
            <a:r>
              <a:rPr lang="ja-JP" altLang="ja-JP" sz="1600" dirty="0" smtClean="0">
                <a:latin typeface="HGPｺﾞｼｯｸE" panose="020B0900000000000000" pitchFamily="50" charset="-128"/>
                <a:ea typeface="HGPｺﾞｼｯｸE" panose="020B0900000000000000" pitchFamily="50" charset="-128"/>
              </a:rPr>
              <a:t>顧客開拓</a:t>
            </a:r>
            <a:r>
              <a:rPr lang="ja-JP" altLang="ja-JP" sz="1600" dirty="0">
                <a:latin typeface="HGPｺﾞｼｯｸE" panose="020B0900000000000000" pitchFamily="50" charset="-128"/>
                <a:ea typeface="HGPｺﾞｼｯｸE" panose="020B0900000000000000" pitchFamily="50" charset="-128"/>
              </a:rPr>
              <a:t>には取扱いアイテムの拡大</a:t>
            </a:r>
            <a:r>
              <a:rPr lang="ja-JP" altLang="ja-JP" sz="1600" dirty="0" smtClean="0">
                <a:latin typeface="HGPｺﾞｼｯｸE" panose="020B0900000000000000" pitchFamily="50" charset="-128"/>
                <a:ea typeface="HGPｺﾞｼｯｸE" panose="020B0900000000000000" pitchFamily="50" charset="-128"/>
              </a:rPr>
              <a:t>が</a:t>
            </a:r>
            <a:r>
              <a:rPr lang="ja-JP" altLang="en-US" sz="1600" dirty="0" smtClean="0">
                <a:latin typeface="HGPｺﾞｼｯｸE" panose="020B0900000000000000" pitchFamily="50" charset="-128"/>
                <a:ea typeface="HGPｺﾞｼｯｸE" panose="020B0900000000000000" pitchFamily="50" charset="-128"/>
              </a:rPr>
              <a:t>必須。</a:t>
            </a:r>
            <a:endParaRPr lang="ja-JP" altLang="en-US" sz="1600" dirty="0">
              <a:latin typeface="HGPｺﾞｼｯｸE" panose="020B0900000000000000" pitchFamily="50" charset="-128"/>
              <a:ea typeface="HGPｺﾞｼｯｸE" panose="020B0900000000000000" pitchFamily="50" charset="-128"/>
            </a:endParaRPr>
          </a:p>
        </p:txBody>
      </p:sp>
      <p:pic>
        <p:nvPicPr>
          <p:cNvPr id="16" name="Picture 3" descr="P:\商業支援課\新事業創造G\★07_IoT推進ラボ\先進事例・経産省資料等\スライド材料\c01i2.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5098" b="-15576"/>
          <a:stretch/>
        </p:blipFill>
        <p:spPr bwMode="auto">
          <a:xfrm>
            <a:off x="6182852" y="1032170"/>
            <a:ext cx="1830620" cy="1256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TsujinoI\Desktop\suncoROBOrac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7463" y="3379483"/>
            <a:ext cx="3741398" cy="240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429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1635" y="295275"/>
            <a:ext cx="6907197" cy="469900"/>
          </a:xfrm>
          <a:prstGeom prst="rect">
            <a:avLst/>
          </a:prstGeom>
        </p:spPr>
        <p:txBody>
          <a:bodyPr>
            <a:noAutofit/>
          </a:bodyPr>
          <a:lstStyle/>
          <a:p>
            <a:r>
              <a:rPr lang="ja-JP" altLang="en-US" b="1" dirty="0" smtClean="0">
                <a:latin typeface="+mj-ea"/>
              </a:rPr>
              <a:t>事例</a:t>
            </a:r>
            <a:r>
              <a:rPr lang="en-US" altLang="ja-JP" b="1" dirty="0" smtClean="0">
                <a:latin typeface="+mj-ea"/>
              </a:rPr>
              <a:t>10:</a:t>
            </a:r>
            <a:r>
              <a:rPr lang="ja-JP" altLang="en-US" b="1" dirty="0" smtClean="0">
                <a:latin typeface="+mj-ea"/>
              </a:rPr>
              <a:t>カーライフサポート</a:t>
            </a:r>
            <a:r>
              <a:rPr lang="ja-JP" altLang="en-US" b="1" dirty="0">
                <a:latin typeface="+mj-ea"/>
              </a:rPr>
              <a:t>株式</a:t>
            </a:r>
            <a:r>
              <a:rPr lang="ja-JP" altLang="en-US" b="1" dirty="0" smtClean="0">
                <a:latin typeface="+mj-ea"/>
              </a:rPr>
              <a:t>会社　</a:t>
            </a:r>
            <a:r>
              <a:rPr lang="en-US" altLang="ja-JP" b="1" dirty="0" smtClean="0">
                <a:latin typeface="+mj-ea"/>
              </a:rPr>
              <a:t>Web</a:t>
            </a:r>
            <a:r>
              <a:rPr lang="ja-JP" altLang="en-US" b="1" dirty="0" smtClean="0">
                <a:latin typeface="+mj-ea"/>
              </a:rPr>
              <a:t>カメラ・クラウド活用</a:t>
            </a:r>
            <a:endParaRPr kumimoji="1" lang="ja-JP" altLang="en-US" b="1" dirty="0">
              <a:latin typeface="+mj-ea"/>
            </a:endParaRPr>
          </a:p>
        </p:txBody>
      </p:sp>
      <p:sp>
        <p:nvSpPr>
          <p:cNvPr id="4" name="正方形/長方形 3"/>
          <p:cNvSpPr/>
          <p:nvPr/>
        </p:nvSpPr>
        <p:spPr>
          <a:xfrm>
            <a:off x="124144" y="877649"/>
            <a:ext cx="8912352" cy="4893647"/>
          </a:xfrm>
          <a:prstGeom prst="rect">
            <a:avLst/>
          </a:prstGeom>
        </p:spPr>
        <p:txBody>
          <a:bodyPr wrap="square">
            <a:spAutoFit/>
          </a:bodyPr>
          <a:lstStyle/>
          <a:p>
            <a:r>
              <a:rPr lang="ja-JP" altLang="en-US" sz="2000" b="1" dirty="0" smtClean="0">
                <a:latin typeface="+mn-ea"/>
              </a:rPr>
              <a:t>□</a:t>
            </a:r>
            <a:r>
              <a:rPr lang="en-US" altLang="ja-JP" sz="2000" b="1" dirty="0" smtClean="0">
                <a:latin typeface="+mn-ea"/>
              </a:rPr>
              <a:t>IT/</a:t>
            </a:r>
            <a:r>
              <a:rPr lang="en-US" altLang="ja-JP" sz="2000" b="1" dirty="0" err="1" smtClean="0">
                <a:latin typeface="+mn-ea"/>
              </a:rPr>
              <a:t>IoT</a:t>
            </a:r>
            <a:r>
              <a:rPr lang="ja-JP" altLang="en-US" sz="2000" b="1" dirty="0" smtClean="0">
                <a:latin typeface="+mn-ea"/>
              </a:rPr>
              <a:t>で社長の業務効率を最大化。保険代理店への営業を重視し、業容拡大</a:t>
            </a:r>
            <a:endParaRPr lang="en-US" altLang="ja-JP" sz="2000" b="1" dirty="0" smtClean="0">
              <a:latin typeface="+mn-ea"/>
            </a:endParaRPr>
          </a:p>
          <a:p>
            <a:endParaRPr lang="en-US" altLang="ja-JP" dirty="0" smtClean="0">
              <a:latin typeface="+mn-ea"/>
            </a:endParaRPr>
          </a:p>
          <a:p>
            <a:r>
              <a:rPr lang="ja-JP" altLang="en-US" dirty="0" smtClean="0">
                <a:latin typeface="+mn-ea"/>
              </a:rPr>
              <a:t>□無料</a:t>
            </a:r>
            <a:r>
              <a:rPr lang="ja-JP" altLang="en-US" dirty="0">
                <a:latin typeface="+mn-ea"/>
              </a:rPr>
              <a:t>のクラウドサービス</a:t>
            </a:r>
            <a:r>
              <a:rPr lang="ja-JP" altLang="en-US" dirty="0" smtClean="0">
                <a:latin typeface="+mn-ea"/>
              </a:rPr>
              <a:t>を</a:t>
            </a:r>
            <a:r>
              <a:rPr lang="ja-JP" altLang="en-US" dirty="0">
                <a:latin typeface="+mn-ea"/>
              </a:rPr>
              <a:t>フル</a:t>
            </a:r>
            <a:r>
              <a:rPr lang="ja-JP" altLang="en-US" dirty="0" smtClean="0">
                <a:latin typeface="+mn-ea"/>
              </a:rPr>
              <a:t>活用。</a:t>
            </a:r>
            <a:endParaRPr lang="en-US" altLang="ja-JP" dirty="0" smtClean="0">
              <a:latin typeface="+mn-ea"/>
            </a:endParaRPr>
          </a:p>
          <a:p>
            <a:r>
              <a:rPr lang="ja-JP" altLang="en-US" dirty="0" smtClean="0">
                <a:latin typeface="+mn-ea"/>
              </a:rPr>
              <a:t>□板金修理作業</a:t>
            </a:r>
            <a:r>
              <a:rPr lang="ja-JP" altLang="en-US" dirty="0" err="1" smtClean="0">
                <a:latin typeface="+mn-ea"/>
              </a:rPr>
              <a:t>場場</a:t>
            </a:r>
            <a:r>
              <a:rPr lang="ja-JP" altLang="en-US" dirty="0" smtClean="0">
                <a:latin typeface="+mn-ea"/>
              </a:rPr>
              <a:t>に</a:t>
            </a:r>
            <a:r>
              <a:rPr lang="en-US" altLang="ja-JP" dirty="0" smtClean="0">
                <a:latin typeface="+mn-ea"/>
              </a:rPr>
              <a:t>WEB</a:t>
            </a:r>
            <a:r>
              <a:rPr lang="ja-JP" altLang="en-US" dirty="0" smtClean="0">
                <a:latin typeface="+mn-ea"/>
              </a:rPr>
              <a:t>カメラ導入。全</a:t>
            </a:r>
            <a:r>
              <a:rPr lang="en-US" altLang="ja-JP" dirty="0" smtClean="0">
                <a:latin typeface="+mn-ea"/>
              </a:rPr>
              <a:t>PC</a:t>
            </a:r>
            <a:r>
              <a:rPr lang="ja-JP" altLang="en-US" dirty="0" smtClean="0">
                <a:latin typeface="+mn-ea"/>
              </a:rPr>
              <a:t>をツインモニター化</a:t>
            </a:r>
            <a:endParaRPr lang="en-US" altLang="ja-JP" dirty="0" smtClean="0">
              <a:latin typeface="+mn-ea"/>
            </a:endParaRPr>
          </a:p>
          <a:p>
            <a:r>
              <a:rPr lang="ja-JP" altLang="en-US" dirty="0" smtClean="0">
                <a:latin typeface="+mn-ea"/>
              </a:rPr>
              <a:t>□自動車の破損状況をカメラで見ながら、</a:t>
            </a:r>
            <a:r>
              <a:rPr lang="en-US" altLang="ja-JP" dirty="0" smtClean="0">
                <a:latin typeface="+mn-ea"/>
              </a:rPr>
              <a:t>PC</a:t>
            </a:r>
            <a:r>
              <a:rPr lang="ja-JP" altLang="en-US" dirty="0" smtClean="0">
                <a:latin typeface="+mn-ea"/>
              </a:rPr>
              <a:t>で見積書作成！</a:t>
            </a:r>
            <a:endParaRPr lang="en-US" altLang="ja-JP" dirty="0" smtClean="0">
              <a:latin typeface="+mn-ea"/>
            </a:endParaRPr>
          </a:p>
          <a:p>
            <a:r>
              <a:rPr lang="ja-JP" altLang="en-US" dirty="0" smtClean="0">
                <a:latin typeface="+mn-ea"/>
              </a:rPr>
              <a:t>□</a:t>
            </a:r>
            <a:r>
              <a:rPr lang="en-US" altLang="ja-JP" dirty="0" smtClean="0">
                <a:latin typeface="+mn-ea"/>
              </a:rPr>
              <a:t>PC</a:t>
            </a:r>
            <a:r>
              <a:rPr lang="ja-JP" altLang="en-US" dirty="0" smtClean="0">
                <a:latin typeface="+mn-ea"/>
              </a:rPr>
              <a:t>のスペックを標準化。</a:t>
            </a:r>
            <a:r>
              <a:rPr lang="ja-JP" altLang="en-US" dirty="0">
                <a:latin typeface="+mn-ea"/>
              </a:rPr>
              <a:t>ハードディスク</a:t>
            </a:r>
            <a:r>
              <a:rPr lang="ja-JP" altLang="en-US" dirty="0" smtClean="0">
                <a:latin typeface="+mn-ea"/>
              </a:rPr>
              <a:t>からソリッドディスクに換装。クラウド化で情報共有</a:t>
            </a:r>
            <a:endParaRPr lang="en-US" altLang="ja-JP" dirty="0">
              <a:latin typeface="+mn-ea"/>
            </a:endParaRPr>
          </a:p>
          <a:p>
            <a:r>
              <a:rPr lang="ja-JP" altLang="en-US" dirty="0"/>
              <a:t>　</a:t>
            </a:r>
            <a:endParaRPr lang="en-US" altLang="ja-JP" dirty="0" smtClean="0"/>
          </a:p>
          <a:p>
            <a:endParaRPr lang="en-US" altLang="ja-JP" sz="1400" dirty="0"/>
          </a:p>
          <a:p>
            <a:endParaRPr lang="en-US" altLang="ja-JP" sz="1400" dirty="0" smtClean="0"/>
          </a:p>
          <a:p>
            <a:endParaRPr lang="en-US" altLang="ja-JP" sz="1400" dirty="0"/>
          </a:p>
          <a:p>
            <a:endParaRPr lang="en-US" altLang="ja-JP" sz="1400" dirty="0" smtClean="0"/>
          </a:p>
          <a:p>
            <a:endParaRPr lang="en-US" altLang="ja-JP" sz="1400" dirty="0"/>
          </a:p>
          <a:p>
            <a:endParaRPr lang="en-US" altLang="ja-JP" sz="1400" dirty="0" smtClean="0"/>
          </a:p>
          <a:p>
            <a:endParaRPr lang="en-US" altLang="ja-JP" dirty="0" smtClean="0">
              <a:latin typeface="+mn-ea"/>
            </a:endParaRPr>
          </a:p>
          <a:p>
            <a:endParaRPr lang="en-US" altLang="ja-JP" dirty="0">
              <a:latin typeface="+mn-ea"/>
            </a:endParaRPr>
          </a:p>
          <a:p>
            <a:endParaRPr lang="en-US" altLang="ja-JP" sz="1600" dirty="0" smtClean="0">
              <a:latin typeface="+mn-ea"/>
            </a:endParaRPr>
          </a:p>
          <a:p>
            <a:endParaRPr lang="en-US" altLang="ja-JP" sz="1600" dirty="0">
              <a:latin typeface="+mn-ea"/>
            </a:endParaRPr>
          </a:p>
          <a:p>
            <a:endParaRPr lang="en-US" altLang="ja-JP" sz="1600" dirty="0" smtClean="0">
              <a:latin typeface="+mn-ea"/>
            </a:endParaRPr>
          </a:p>
          <a:p>
            <a:endParaRPr lang="en-US" altLang="ja-JP" sz="1600" dirty="0" smtClean="0">
              <a:latin typeface="+mn-ea"/>
            </a:endParaRPr>
          </a:p>
        </p:txBody>
      </p:sp>
      <p:pic>
        <p:nvPicPr>
          <p:cNvPr id="2050" name="Picture 2" descr="D:\TsujinoI\Desktop\CLS.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1295" y="2830034"/>
            <a:ext cx="6738696" cy="274596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347864" y="6032321"/>
            <a:ext cx="5620996" cy="249008"/>
          </a:xfrm>
          <a:prstGeom prst="rect">
            <a:avLst/>
          </a:prstGeom>
        </p:spPr>
        <p:txBody>
          <a:bodyPr wrap="square" tIns="18000">
            <a:spAutoFit/>
          </a:bodyPr>
          <a:lstStyle/>
          <a:p>
            <a:pPr algn="r"/>
            <a:r>
              <a:rPr lang="ja-JP" altLang="en-US" sz="1200" dirty="0" smtClean="0">
                <a:solidFill>
                  <a:srgbClr val="000099"/>
                </a:solidFill>
                <a:latin typeface="+mj-ea"/>
                <a:ea typeface="+mj-ea"/>
              </a:rPr>
              <a:t>（大阪府</a:t>
            </a:r>
            <a:r>
              <a:rPr lang="en-US" altLang="ja-JP" sz="1200" dirty="0" err="1" smtClean="0">
                <a:solidFill>
                  <a:srgbClr val="000099"/>
                </a:solidFill>
                <a:latin typeface="+mj-ea"/>
                <a:ea typeface="+mj-ea"/>
              </a:rPr>
              <a:t>IoT</a:t>
            </a:r>
            <a:r>
              <a:rPr lang="ja-JP" altLang="en-US" sz="1200" dirty="0" smtClean="0">
                <a:solidFill>
                  <a:srgbClr val="000099"/>
                </a:solidFill>
                <a:latin typeface="+mj-ea"/>
                <a:ea typeface="+mj-ea"/>
              </a:rPr>
              <a:t>リーンスタート！セミナー　同社発表資料から引用）</a:t>
            </a:r>
            <a:endParaRPr lang="ja-JP" altLang="ja-JP" sz="1200" dirty="0">
              <a:solidFill>
                <a:srgbClr val="000099"/>
              </a:solidFill>
              <a:latin typeface="+mj-ea"/>
              <a:ea typeface="+mj-ea"/>
            </a:endParaRPr>
          </a:p>
        </p:txBody>
      </p:sp>
    </p:spTree>
    <p:extLst>
      <p:ext uri="{BB962C8B-B14F-4D97-AF65-F5344CB8AC3E}">
        <p14:creationId xmlns:p14="http://schemas.microsoft.com/office/powerpoint/2010/main" val="2148726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type="subTitle" idx="1"/>
          </p:nvPr>
        </p:nvSpPr>
        <p:spPr/>
        <p:txBody>
          <a:bodyPr/>
          <a:lstStyle/>
          <a:p>
            <a:r>
              <a:rPr kumimoji="1" lang="ja-JP" altLang="en-US" dirty="0" smtClean="0"/>
              <a:t>□歯科用ユニットチェアなどをはじめ、機械類で使われる油圧シリンダを製造</a:t>
            </a:r>
            <a:endParaRPr kumimoji="1" lang="en-US" altLang="ja-JP" dirty="0" smtClean="0"/>
          </a:p>
          <a:p>
            <a:r>
              <a:rPr kumimoji="1" lang="ja-JP" altLang="en-US" dirty="0" smtClean="0"/>
              <a:t>□同一メーカー（</a:t>
            </a:r>
            <a:r>
              <a:rPr lang="en-US" altLang="ja-JP" dirty="0" smtClean="0"/>
              <a:t>LAN</a:t>
            </a:r>
            <a:r>
              <a:rPr lang="ja-JP" altLang="en-US" dirty="0" smtClean="0"/>
              <a:t>端子有</a:t>
            </a:r>
            <a:r>
              <a:rPr kumimoji="1" lang="ja-JP" altLang="en-US" dirty="0" smtClean="0"/>
              <a:t>）の工作機械をそろえ事務所で稼働データをモニター。</a:t>
            </a:r>
            <a:endParaRPr kumimoji="1" lang="en-US" altLang="ja-JP" dirty="0" smtClean="0"/>
          </a:p>
          <a:p>
            <a:r>
              <a:rPr kumimoji="1" lang="ja-JP" altLang="en-US" dirty="0" smtClean="0"/>
              <a:t>□ローディングにロボット導入。</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r>
              <a:rPr kumimoji="1" lang="ja-JP" altLang="en-US" dirty="0" smtClean="0"/>
              <a:t>□一方、人間力やコミュニケーションの重視して創意工夫・カイゼンを産む職場に</a:t>
            </a:r>
            <a:endParaRPr kumimoji="1" lang="en-US" altLang="ja-JP" dirty="0" smtClean="0"/>
          </a:p>
          <a:p>
            <a:r>
              <a:rPr lang="ja-JP" altLang="en-US" dirty="0" smtClean="0"/>
              <a:t>□マニュアル整備や作業標準化で　誰でも生産に携われる</a:t>
            </a:r>
            <a:r>
              <a:rPr kumimoji="1" lang="ja-JP" altLang="en-US" dirty="0" smtClean="0"/>
              <a:t>「駅前鉄工所」</a:t>
            </a:r>
            <a:r>
              <a:rPr lang="ja-JP" altLang="en-US" dirty="0" smtClean="0"/>
              <a:t>をめざす。</a:t>
            </a:r>
            <a:endParaRPr kumimoji="1" lang="en-US" altLang="ja-JP" dirty="0" smtClean="0"/>
          </a:p>
          <a:p>
            <a:r>
              <a:rPr kumimoji="1" lang="ja-JP" altLang="en-US" dirty="0" smtClean="0"/>
              <a:t>□</a:t>
            </a:r>
            <a:r>
              <a:rPr lang="ja-JP" altLang="en-US" dirty="0" smtClean="0"/>
              <a:t>生産性向上とともに、ストレスも減り</a:t>
            </a:r>
            <a:r>
              <a:rPr lang="ja-JP" altLang="en-US" dirty="0"/>
              <a:t>人間力</a:t>
            </a:r>
            <a:r>
              <a:rPr lang="ja-JP" altLang="en-US" dirty="0" smtClean="0"/>
              <a:t>が発揮できる職場環境に。</a:t>
            </a:r>
            <a:r>
              <a:rPr kumimoji="1" lang="ja-JP" altLang="en-US" dirty="0" smtClean="0"/>
              <a:t>　</a:t>
            </a:r>
            <a:endParaRPr kumimoji="1" lang="ja-JP" altLang="en-US" dirty="0"/>
          </a:p>
        </p:txBody>
      </p:sp>
      <p:sp>
        <p:nvSpPr>
          <p:cNvPr id="3" name="タイトル 2"/>
          <p:cNvSpPr>
            <a:spLocks noGrp="1"/>
          </p:cNvSpPr>
          <p:nvPr>
            <p:ph type="title" idx="4294967295"/>
          </p:nvPr>
        </p:nvSpPr>
        <p:spPr>
          <a:xfrm>
            <a:off x="0" y="295275"/>
            <a:ext cx="6419850" cy="469900"/>
          </a:xfrm>
          <a:prstGeom prst="rect">
            <a:avLst/>
          </a:prstGeom>
        </p:spPr>
        <p:txBody>
          <a:bodyPr/>
          <a:lstStyle/>
          <a:p>
            <a:r>
              <a:rPr lang="ja-JP" altLang="en-US" b="1" dirty="0">
                <a:latin typeface="+mj-ea"/>
              </a:rPr>
              <a:t>事例</a:t>
            </a:r>
            <a:r>
              <a:rPr lang="en-US" altLang="ja-JP" b="1" dirty="0" smtClean="0">
                <a:latin typeface="+mj-ea"/>
              </a:rPr>
              <a:t>11</a:t>
            </a:r>
            <a:r>
              <a:rPr lang="ja-JP" altLang="en-US" b="1" dirty="0" smtClean="0">
                <a:latin typeface="+mj-ea"/>
              </a:rPr>
              <a:t>：近畿工業株式会社</a:t>
            </a:r>
            <a:endParaRPr kumimoji="1" lang="ja-JP" altLang="en-US" b="1" dirty="0">
              <a:latin typeface="+mj-ea"/>
            </a:endParaRPr>
          </a:p>
        </p:txBody>
      </p:sp>
      <p:pic>
        <p:nvPicPr>
          <p:cNvPr id="2050" name="Picture 2" descr="D:\TsujinoI\Desktop\kinkikogyo15_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4819" y="1959893"/>
            <a:ext cx="3929109" cy="294683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592826" y="5978139"/>
            <a:ext cx="7465830" cy="276999"/>
          </a:xfrm>
          <a:prstGeom prst="rect">
            <a:avLst/>
          </a:prstGeom>
          <a:noFill/>
        </p:spPr>
        <p:txBody>
          <a:bodyPr wrap="square" rtlCol="0">
            <a:spAutoFit/>
          </a:bodyPr>
          <a:lstStyle/>
          <a:p>
            <a:pPr algn="r"/>
            <a:r>
              <a:rPr kumimoji="1" lang="ja-JP" altLang="en-US" sz="1200" dirty="0" smtClean="0"/>
              <a:t>写真：大阪府</a:t>
            </a:r>
            <a:r>
              <a:rPr kumimoji="1" lang="en-US" altLang="ja-JP" sz="1200" dirty="0" smtClean="0"/>
              <a:t>MOBIO</a:t>
            </a:r>
            <a:r>
              <a:rPr kumimoji="1" lang="ja-JP" altLang="en-US" sz="1200" dirty="0" smtClean="0"/>
              <a:t>ホームページ　</a:t>
            </a:r>
            <a:r>
              <a:rPr lang="en-US" altLang="ja-JP" sz="1200" dirty="0" smtClean="0"/>
              <a:t>MOOV,pressVo.15</a:t>
            </a:r>
            <a:r>
              <a:rPr lang="ja-JP" altLang="en-US" sz="1200" dirty="0" smtClean="0"/>
              <a:t>　</a:t>
            </a:r>
            <a:r>
              <a:rPr kumimoji="1" lang="ja-JP" altLang="en-US" sz="1200" dirty="0" smtClean="0"/>
              <a:t>から転載　・同社</a:t>
            </a:r>
            <a:r>
              <a:rPr kumimoji="1" lang="en-US" altLang="ja-JP" sz="1200" dirty="0" err="1" smtClean="0"/>
              <a:t>IoT</a:t>
            </a:r>
            <a:r>
              <a:rPr kumimoji="1" lang="ja-JP" altLang="en-US" sz="1200" dirty="0" smtClean="0"/>
              <a:t>リーンスタート！セミナー資料</a:t>
            </a:r>
            <a:endParaRPr kumimoji="1" lang="ja-JP" altLang="en-US" sz="1200" dirty="0"/>
          </a:p>
        </p:txBody>
      </p:sp>
      <p:pic>
        <p:nvPicPr>
          <p:cNvPr id="6" name="AF2C3251-4163-4C71-9AA8-A33C874785B3" descr="AF2C3251-4163-4C71-9AA8-A33C874785B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3928" y="1832529"/>
            <a:ext cx="2706821" cy="187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260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type="subTitle" idx="1"/>
          </p:nvPr>
        </p:nvSpPr>
        <p:spPr/>
        <p:txBody>
          <a:bodyPr/>
          <a:lstStyle/>
          <a:p>
            <a:r>
              <a:rPr lang="ja-JP" altLang="en-US" dirty="0" smtClean="0"/>
              <a:t>□おなじみのブランドも！食品容器の製造</a:t>
            </a:r>
            <a:endParaRPr lang="en-US" altLang="ja-JP" dirty="0" smtClean="0"/>
          </a:p>
          <a:p>
            <a:r>
              <a:rPr lang="ja-JP" altLang="en-US" dirty="0" smtClean="0"/>
              <a:t>□「インモールドラ</a:t>
            </a:r>
            <a:r>
              <a:rPr lang="ja-JP" altLang="en-US" dirty="0" err="1" smtClean="0"/>
              <a:t>べ</a:t>
            </a:r>
            <a:r>
              <a:rPr lang="ja-JP" altLang="en-US" dirty="0" smtClean="0"/>
              <a:t>リング」が強み。</a:t>
            </a:r>
            <a:endParaRPr lang="en-US" altLang="ja-JP" dirty="0" smtClean="0"/>
          </a:p>
          <a:p>
            <a:r>
              <a:rPr lang="ja-JP" altLang="en-US" dirty="0"/>
              <a:t>　</a:t>
            </a:r>
            <a:r>
              <a:rPr lang="ja-JP" altLang="en-US" dirty="0" smtClean="0"/>
              <a:t>カップを成形すると同時にラベルを印刷！</a:t>
            </a:r>
            <a:endParaRPr lang="en-US" altLang="ja-JP" dirty="0" smtClean="0"/>
          </a:p>
          <a:p>
            <a:endParaRPr lang="en-US" altLang="ja-JP" dirty="0" smtClean="0"/>
          </a:p>
          <a:p>
            <a:endParaRPr lang="en-US" altLang="ja-JP" dirty="0"/>
          </a:p>
          <a:p>
            <a:endParaRPr lang="en-US" altLang="ja-JP" dirty="0" smtClean="0"/>
          </a:p>
          <a:p>
            <a:endParaRPr lang="en-US" altLang="ja-JP" dirty="0" smtClean="0"/>
          </a:p>
          <a:p>
            <a:r>
              <a:rPr lang="ja-JP" altLang="en-US" dirty="0" smtClean="0"/>
              <a:t>□検査での不良→自動的に補正して不良品をなくす。</a:t>
            </a:r>
            <a:endParaRPr lang="en-US" altLang="ja-JP" dirty="0" smtClean="0"/>
          </a:p>
          <a:p>
            <a:r>
              <a:rPr lang="ja-JP" altLang="en-US" dirty="0" smtClean="0"/>
              <a:t>□</a:t>
            </a:r>
            <a:r>
              <a:rPr lang="ja-JP" altLang="en-US" dirty="0"/>
              <a:t>清潔</a:t>
            </a:r>
            <a:r>
              <a:rPr lang="ja-JP" altLang="en-US" dirty="0" smtClean="0"/>
              <a:t>さとボリューム・コストが要求される食品容器</a:t>
            </a:r>
            <a:endParaRPr lang="en-US" altLang="ja-JP" dirty="0" smtClean="0"/>
          </a:p>
          <a:p>
            <a:endParaRPr kumimoji="1" lang="ja-JP" altLang="en-US" dirty="0"/>
          </a:p>
        </p:txBody>
      </p:sp>
      <p:sp>
        <p:nvSpPr>
          <p:cNvPr id="4" name="タイトル 3"/>
          <p:cNvSpPr>
            <a:spLocks noGrp="1"/>
          </p:cNvSpPr>
          <p:nvPr>
            <p:ph type="title" idx="4294967295"/>
          </p:nvPr>
        </p:nvSpPr>
        <p:spPr>
          <a:xfrm>
            <a:off x="60960" y="295275"/>
            <a:ext cx="6419850" cy="469900"/>
          </a:xfrm>
          <a:prstGeom prst="rect">
            <a:avLst/>
          </a:prstGeom>
        </p:spPr>
        <p:txBody>
          <a:bodyPr/>
          <a:lstStyle/>
          <a:p>
            <a:r>
              <a:rPr kumimoji="1" lang="ja-JP" altLang="en-US" b="1" dirty="0" smtClean="0"/>
              <a:t>事例</a:t>
            </a:r>
            <a:r>
              <a:rPr lang="en-US" altLang="ja-JP" b="1" dirty="0" smtClean="0"/>
              <a:t>12</a:t>
            </a:r>
            <a:r>
              <a:rPr kumimoji="1" lang="ja-JP" altLang="en-US" b="1" dirty="0" smtClean="0"/>
              <a:t>：サンプラスチックス株式会社</a:t>
            </a:r>
            <a:endParaRPr kumimoji="1" lang="ja-JP" altLang="en-US" b="1" dirty="0"/>
          </a:p>
        </p:txBody>
      </p:sp>
      <p:sp>
        <p:nvSpPr>
          <p:cNvPr id="10" name="ホームベース 9"/>
          <p:cNvSpPr/>
          <p:nvPr/>
        </p:nvSpPr>
        <p:spPr>
          <a:xfrm>
            <a:off x="5816224" y="4024324"/>
            <a:ext cx="2884960" cy="1822705"/>
          </a:xfrm>
          <a:prstGeom prst="homePlate">
            <a:avLst>
              <a:gd name="adj" fmla="val 30611"/>
            </a:avLst>
          </a:prstGeom>
          <a:solidFill>
            <a:schemeClr val="bg1"/>
          </a:solidFill>
          <a:ln>
            <a:solidFill>
              <a:schemeClr val="tx1"/>
            </a:solidFill>
          </a:ln>
        </p:spPr>
        <p:txBody>
          <a:bodyPr wrap="square" rtlCol="0" anchor="t">
            <a:noAutofit/>
          </a:bodyPr>
          <a:lstStyle/>
          <a:p>
            <a:r>
              <a:rPr lang="en-US" altLang="ja-JP" sz="1600" b="1" dirty="0" smtClean="0"/>
              <a:t>2016</a:t>
            </a:r>
            <a:r>
              <a:rPr lang="ja-JP" altLang="en-US" sz="1600" b="1" dirty="0" smtClean="0"/>
              <a:t>～</a:t>
            </a:r>
            <a:endParaRPr lang="en-US" altLang="ja-JP" sz="1600" b="1" dirty="0" smtClean="0"/>
          </a:p>
          <a:p>
            <a:r>
              <a:rPr lang="ja-JP" altLang="en-US" sz="1600" b="1" dirty="0" smtClean="0"/>
              <a:t>　スマートファクトリー</a:t>
            </a:r>
            <a:endParaRPr lang="en-US" altLang="ja-JP" sz="1600" b="1" dirty="0" smtClean="0"/>
          </a:p>
          <a:p>
            <a:r>
              <a:rPr kumimoji="1" lang="ja-JP" altLang="en-US" sz="1600" b="1" dirty="0" smtClean="0"/>
              <a:t>　・</a:t>
            </a:r>
            <a:r>
              <a:rPr lang="ja-JP" altLang="en-US" sz="1600" b="1" dirty="0" smtClean="0"/>
              <a:t>組織改革＝製造部創設</a:t>
            </a:r>
            <a:endParaRPr lang="en-US" altLang="ja-JP" sz="1600" b="1" dirty="0" smtClean="0"/>
          </a:p>
          <a:p>
            <a:endParaRPr kumimoji="1" lang="en-US" altLang="ja-JP" sz="1600" b="1" dirty="0">
              <a:solidFill>
                <a:schemeClr val="bg1"/>
              </a:solidFill>
            </a:endParaRPr>
          </a:p>
          <a:p>
            <a:endParaRPr lang="en-US" altLang="ja-JP" sz="1600" b="1" dirty="0" smtClean="0">
              <a:solidFill>
                <a:schemeClr val="bg1"/>
              </a:solidFill>
            </a:endParaRPr>
          </a:p>
          <a:p>
            <a:endParaRPr kumimoji="1" lang="en-US" altLang="ja-JP" sz="1600" b="1" dirty="0">
              <a:solidFill>
                <a:schemeClr val="bg1"/>
              </a:solidFill>
            </a:endParaRPr>
          </a:p>
          <a:p>
            <a:r>
              <a:rPr lang="ja-JP" altLang="en-US" sz="1600" b="1" dirty="0" smtClean="0"/>
              <a:t>　・分析できる→カイゼン</a:t>
            </a:r>
            <a:r>
              <a:rPr kumimoji="1" lang="ja-JP" altLang="en-US" sz="1600" b="1" dirty="0" smtClean="0">
                <a:solidFill>
                  <a:schemeClr val="bg1"/>
                </a:solidFill>
              </a:rPr>
              <a:t>・</a:t>
            </a:r>
          </a:p>
        </p:txBody>
      </p:sp>
      <p:sp>
        <p:nvSpPr>
          <p:cNvPr id="7" name="テキスト ボックス 6"/>
          <p:cNvSpPr txBox="1"/>
          <p:nvPr/>
        </p:nvSpPr>
        <p:spPr>
          <a:xfrm>
            <a:off x="3718560" y="5978139"/>
            <a:ext cx="5340096" cy="276999"/>
          </a:xfrm>
          <a:prstGeom prst="rect">
            <a:avLst/>
          </a:prstGeom>
          <a:noFill/>
        </p:spPr>
        <p:txBody>
          <a:bodyPr wrap="square" rtlCol="0">
            <a:spAutoFit/>
          </a:bodyPr>
          <a:lstStyle/>
          <a:p>
            <a:pPr algn="r"/>
            <a:r>
              <a:rPr kumimoji="1" lang="ja-JP" altLang="en-US" sz="1200" dirty="0" smtClean="0"/>
              <a:t>（出典：同社</a:t>
            </a:r>
            <a:r>
              <a:rPr kumimoji="1" lang="en-US" altLang="ja-JP" sz="1200" dirty="0" smtClean="0"/>
              <a:t>HP</a:t>
            </a:r>
            <a:r>
              <a:rPr kumimoji="1" lang="ja-JP" altLang="en-US" sz="1200" dirty="0" smtClean="0"/>
              <a:t>　大阪府</a:t>
            </a:r>
            <a:r>
              <a:rPr kumimoji="1" lang="en-US" altLang="ja-JP" sz="1200" dirty="0" err="1" smtClean="0"/>
              <a:t>IoT</a:t>
            </a:r>
            <a:r>
              <a:rPr kumimoji="1" lang="ja-JP" altLang="en-US" sz="1200" dirty="0" smtClean="0"/>
              <a:t>リーンスタート！セミナー同社資料より転載・再構成）</a:t>
            </a:r>
            <a:endParaRPr kumimoji="1" lang="ja-JP" altLang="en-US" sz="1200" dirty="0"/>
          </a:p>
        </p:txBody>
      </p:sp>
      <p:sp>
        <p:nvSpPr>
          <p:cNvPr id="2" name="ホームベース 1"/>
          <p:cNvSpPr/>
          <p:nvPr/>
        </p:nvSpPr>
        <p:spPr>
          <a:xfrm>
            <a:off x="731520" y="3364992"/>
            <a:ext cx="1694688" cy="1182624"/>
          </a:xfrm>
          <a:prstGeom prst="homePlate">
            <a:avLst/>
          </a:prstGeom>
        </p:spPr>
        <p:txBody>
          <a:bodyPr wrap="square" rtlCol="0" anchor="ctr">
            <a:spAutoFit/>
          </a:bodyPr>
          <a:lstStyle/>
          <a:p>
            <a:pPr algn="r"/>
            <a:endParaRPr kumimoji="1" lang="ja-JP" altLang="en-US" sz="1200" dirty="0" smtClean="0">
              <a:solidFill>
                <a:schemeClr val="bg1"/>
              </a:solidFill>
            </a:endParaRPr>
          </a:p>
        </p:txBody>
      </p:sp>
      <p:sp>
        <p:nvSpPr>
          <p:cNvPr id="9" name="ホームベース 8"/>
          <p:cNvSpPr/>
          <p:nvPr/>
        </p:nvSpPr>
        <p:spPr>
          <a:xfrm>
            <a:off x="2902336" y="4016067"/>
            <a:ext cx="3145536" cy="1623697"/>
          </a:xfrm>
          <a:prstGeom prst="homePlate">
            <a:avLst>
              <a:gd name="adj" fmla="val 35173"/>
            </a:avLst>
          </a:prstGeom>
          <a:solidFill>
            <a:schemeClr val="bg1"/>
          </a:solidFill>
          <a:ln>
            <a:solidFill>
              <a:schemeClr val="tx1"/>
            </a:solidFill>
          </a:ln>
        </p:spPr>
        <p:txBody>
          <a:bodyPr wrap="square" rtlCol="0" anchor="t">
            <a:noAutofit/>
          </a:bodyPr>
          <a:lstStyle/>
          <a:p>
            <a:r>
              <a:rPr lang="en-US" altLang="ja-JP" sz="1600" b="1" dirty="0" smtClean="0"/>
              <a:t>2012</a:t>
            </a:r>
            <a:r>
              <a:rPr lang="ja-JP" altLang="en-US" sz="1600" b="1" dirty="0" smtClean="0"/>
              <a:t>～</a:t>
            </a:r>
            <a:r>
              <a:rPr lang="en-US" altLang="ja-JP" sz="1600" b="1" dirty="0" smtClean="0"/>
              <a:t>2016</a:t>
            </a:r>
          </a:p>
          <a:p>
            <a:r>
              <a:rPr lang="ja-JP" altLang="en-US" sz="1600" b="1" dirty="0" smtClean="0"/>
              <a:t>　ファクトリーオートメーション</a:t>
            </a:r>
            <a:endParaRPr lang="en-US" altLang="ja-JP" sz="1600" b="1" dirty="0" smtClean="0"/>
          </a:p>
          <a:p>
            <a:r>
              <a:rPr lang="ja-JP" altLang="en-US" sz="1600" b="1" dirty="0" smtClean="0"/>
              <a:t>　・</a:t>
            </a:r>
            <a:r>
              <a:rPr lang="en-US" altLang="ja-JP" sz="1600" b="1" dirty="0" smtClean="0"/>
              <a:t>FA</a:t>
            </a:r>
            <a:r>
              <a:rPr lang="ja-JP" altLang="en-US" sz="1600" b="1" dirty="0" smtClean="0"/>
              <a:t>に向けた工場づくり・移転</a:t>
            </a:r>
            <a:endParaRPr lang="en-US" altLang="ja-JP" sz="1600" b="1" dirty="0" smtClean="0"/>
          </a:p>
          <a:p>
            <a:pPr>
              <a:lnSpc>
                <a:spcPts val="2300"/>
              </a:lnSpc>
            </a:pPr>
            <a:endParaRPr lang="en-US" altLang="ja-JP" sz="1600" b="1" dirty="0"/>
          </a:p>
          <a:p>
            <a:r>
              <a:rPr lang="ja-JP" altLang="en-US" sz="1600" b="1" dirty="0" smtClean="0"/>
              <a:t>　・自社製検査装置開発</a:t>
            </a:r>
            <a:endParaRPr lang="en-US" altLang="ja-JP" sz="1600" b="1" dirty="0" smtClean="0"/>
          </a:p>
          <a:p>
            <a:r>
              <a:rPr lang="ja-JP" altLang="en-US" sz="1600" b="1" dirty="0" smtClean="0"/>
              <a:t>　→生産不良の詳細がわかる</a:t>
            </a:r>
            <a:endParaRPr lang="en-US" altLang="ja-JP" sz="1600" b="1" dirty="0" smtClean="0"/>
          </a:p>
          <a:p>
            <a:endParaRPr kumimoji="1" lang="ja-JP" altLang="en-US" sz="1600" b="1" dirty="0" smtClean="0">
              <a:solidFill>
                <a:schemeClr val="bg1"/>
              </a:solidFill>
            </a:endParaRPr>
          </a:p>
        </p:txBody>
      </p:sp>
      <p:sp>
        <p:nvSpPr>
          <p:cNvPr id="3" name="ホームベース 2"/>
          <p:cNvSpPr/>
          <p:nvPr/>
        </p:nvSpPr>
        <p:spPr>
          <a:xfrm>
            <a:off x="598048" y="4016067"/>
            <a:ext cx="2572512" cy="1264867"/>
          </a:xfrm>
          <a:prstGeom prst="homePlate">
            <a:avLst>
              <a:gd name="adj" fmla="val 36418"/>
            </a:avLst>
          </a:prstGeom>
          <a:solidFill>
            <a:schemeClr val="bg1"/>
          </a:solidFill>
          <a:ln>
            <a:solidFill>
              <a:schemeClr val="tx1"/>
            </a:solidFill>
          </a:ln>
        </p:spPr>
        <p:txBody>
          <a:bodyPr wrap="square" rtlCol="0" anchor="t">
            <a:noAutofit/>
          </a:bodyPr>
          <a:lstStyle/>
          <a:p>
            <a:r>
              <a:rPr lang="ja-JP" altLang="en-US" sz="1600" b="1" dirty="0" smtClean="0"/>
              <a:t>～</a:t>
            </a:r>
            <a:r>
              <a:rPr lang="en-US" altLang="ja-JP" sz="1600" b="1" dirty="0" smtClean="0"/>
              <a:t>2012</a:t>
            </a:r>
          </a:p>
          <a:p>
            <a:r>
              <a:rPr lang="ja-JP" altLang="en-US" sz="1600" b="1" dirty="0" smtClean="0"/>
              <a:t>　競争力</a:t>
            </a:r>
            <a:r>
              <a:rPr lang="ja-JP" altLang="en-US" sz="1600" b="1" dirty="0"/>
              <a:t>強化 </a:t>
            </a:r>
            <a:r>
              <a:rPr lang="ja-JP" altLang="en-US" sz="1600" b="1" dirty="0" smtClean="0"/>
              <a:t>・</a:t>
            </a:r>
            <a:endParaRPr lang="ja-JP" altLang="en-US" sz="1600" b="1" dirty="0"/>
          </a:p>
          <a:p>
            <a:r>
              <a:rPr lang="ja-JP" altLang="en-US" sz="1600" b="1" dirty="0" smtClean="0"/>
              <a:t>　インモールドラベリング</a:t>
            </a:r>
            <a:r>
              <a:rPr lang="en-US" altLang="ja-JP" sz="1600" b="1" dirty="0" smtClean="0"/>
              <a:t/>
            </a:r>
            <a:br>
              <a:rPr lang="en-US" altLang="ja-JP" sz="1600" b="1" dirty="0" smtClean="0"/>
            </a:br>
            <a:r>
              <a:rPr lang="ja-JP" altLang="en-US" sz="1600" b="1" dirty="0" smtClean="0"/>
              <a:t>　・</a:t>
            </a:r>
            <a:r>
              <a:rPr lang="ja-JP" altLang="en-US" sz="1600" b="1" dirty="0"/>
              <a:t>生産性の向上 </a:t>
            </a:r>
          </a:p>
          <a:p>
            <a:r>
              <a:rPr lang="ja-JP" altLang="en-US" sz="1600" b="1" dirty="0" smtClean="0"/>
              <a:t>　</a:t>
            </a:r>
            <a:r>
              <a:rPr lang="ja-JP" altLang="en-US" sz="1600" b="1" dirty="0" smtClean="0">
                <a:latin typeface="+mj-ea"/>
                <a:ea typeface="+mj-ea"/>
              </a:rPr>
              <a:t>・</a:t>
            </a:r>
            <a:r>
              <a:rPr lang="ja-JP" altLang="en-US" sz="1600" b="1" dirty="0" smtClean="0">
                <a:latin typeface="ＭＳ ゴシック" panose="020B0609070205080204" pitchFamily="49" charset="-128"/>
                <a:ea typeface="ＭＳ ゴシック" panose="020B0609070205080204" pitchFamily="49" charset="-128"/>
              </a:rPr>
              <a:t>製造工程</a:t>
            </a:r>
            <a:r>
              <a:rPr lang="ja-JP" altLang="en-US" sz="1600" b="1" dirty="0">
                <a:latin typeface="ＭＳ ゴシック" panose="020B0609070205080204" pitchFamily="49" charset="-128"/>
                <a:ea typeface="ＭＳ ゴシック" panose="020B0609070205080204" pitchFamily="49" charset="-128"/>
              </a:rPr>
              <a:t>集約</a:t>
            </a:r>
            <a:r>
              <a:rPr lang="zh-TW" altLang="en-US" sz="1600" b="1" dirty="0" smtClean="0">
                <a:latin typeface="+mj-ea"/>
                <a:ea typeface="+mj-ea"/>
              </a:rPr>
              <a:t> </a:t>
            </a:r>
            <a:endParaRPr kumimoji="1" lang="ja-JP" altLang="en-US" sz="1600" b="1" dirty="0" smtClean="0">
              <a:solidFill>
                <a:schemeClr val="bg1"/>
              </a:solidFill>
              <a:latin typeface="+mj-ea"/>
              <a:ea typeface="+mj-ea"/>
            </a:endParaRPr>
          </a:p>
        </p:txBody>
      </p:sp>
      <p:sp>
        <p:nvSpPr>
          <p:cNvPr id="6" name="角丸四角形 5"/>
          <p:cNvSpPr/>
          <p:nvPr/>
        </p:nvSpPr>
        <p:spPr>
          <a:xfrm>
            <a:off x="4187428" y="4769418"/>
            <a:ext cx="3159280" cy="306467"/>
          </a:xfrm>
          <a:prstGeom prst="roundRect">
            <a:avLst/>
          </a:prstGeom>
          <a:solidFill>
            <a:srgbClr val="FF99FF"/>
          </a:solidFill>
          <a:ln>
            <a:solidFill>
              <a:schemeClr val="tx1"/>
            </a:solidFill>
          </a:ln>
        </p:spPr>
        <p:txBody>
          <a:bodyPr wrap="square" rtlCol="0" anchor="ctr">
            <a:spAutoFit/>
          </a:bodyPr>
          <a:lstStyle/>
          <a:p>
            <a:pPr algn="ctr"/>
            <a:r>
              <a:rPr lang="ja-JP" altLang="en-US" sz="1200" dirty="0">
                <a:latin typeface="HG丸ｺﾞｼｯｸM-PRO" panose="020F0600000000000000" pitchFamily="50" charset="-128"/>
                <a:ea typeface="HG丸ｺﾞｼｯｸM-PRO" panose="020F0600000000000000" pitchFamily="50" charset="-128"/>
              </a:rPr>
              <a:t>分析結果に基づいた改善 </a:t>
            </a:r>
            <a:endParaRPr kumimoji="1" lang="ja-JP" altLang="en-US" sz="1200"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6242944" y="5127701"/>
            <a:ext cx="2207528" cy="306467"/>
          </a:xfrm>
          <a:prstGeom prst="roundRect">
            <a:avLst/>
          </a:prstGeom>
          <a:solidFill>
            <a:srgbClr val="FF99FF"/>
          </a:solidFill>
          <a:ln>
            <a:solidFill>
              <a:schemeClr val="tx1"/>
            </a:solidFill>
          </a:ln>
        </p:spPr>
        <p:txBody>
          <a:bodyPr wrap="square" rtlCol="0" anchor="ctr">
            <a:spAutoFit/>
          </a:bodyPr>
          <a:lstStyle/>
          <a:p>
            <a:pPr algn="ctr"/>
            <a:r>
              <a:rPr lang="ja-JP" altLang="en-US" sz="1200" dirty="0" smtClean="0">
                <a:latin typeface="HG丸ｺﾞｼｯｸM-PRO" panose="020F0600000000000000" pitchFamily="50" charset="-128"/>
                <a:ea typeface="HG丸ｺﾞｼｯｸM-PRO" panose="020F0600000000000000" pitchFamily="50" charset="-128"/>
              </a:rPr>
              <a:t>生産可視化システム開発 </a:t>
            </a:r>
            <a:endParaRPr kumimoji="1" lang="ja-JP" altLang="en-US" sz="1200" dirty="0" smtClean="0">
              <a:solidFill>
                <a:schemeClr val="bg1"/>
              </a:solidFill>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9646" y="1896743"/>
            <a:ext cx="2155564" cy="131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7119" y="950160"/>
            <a:ext cx="2965585" cy="2943054"/>
          </a:xfrm>
          <a:prstGeom prst="rect">
            <a:avLst/>
          </a:prstGeom>
        </p:spPr>
      </p:pic>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048" y="1896743"/>
            <a:ext cx="2253317" cy="1318697"/>
          </a:xfrm>
          <a:prstGeom prst="rect">
            <a:avLst/>
          </a:prstGeom>
        </p:spPr>
      </p:pic>
    </p:spTree>
    <p:extLst>
      <p:ext uri="{BB962C8B-B14F-4D97-AF65-F5344CB8AC3E}">
        <p14:creationId xmlns:p14="http://schemas.microsoft.com/office/powerpoint/2010/main" val="683168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lang="ja-JP" altLang="en-US" sz="1600" b="1" dirty="0" smtClean="0"/>
              <a:t>□家電</a:t>
            </a:r>
            <a:r>
              <a:rPr lang="ja-JP" altLang="en-US" sz="1600" b="1" dirty="0"/>
              <a:t>関連産業の蓄積　組込みシステムに強みのある</a:t>
            </a:r>
            <a:r>
              <a:rPr lang="en-US" altLang="ja-JP" sz="1600" b="1" dirty="0"/>
              <a:t>IT</a:t>
            </a:r>
            <a:r>
              <a:rPr lang="ja-JP" altLang="en-US" sz="1600" b="1" dirty="0"/>
              <a:t>企業、ロボット</a:t>
            </a:r>
            <a:r>
              <a:rPr lang="en-US" altLang="ja-JP" sz="1600" b="1" dirty="0" err="1"/>
              <a:t>SIer</a:t>
            </a:r>
            <a:r>
              <a:rPr lang="ja-JP" altLang="en-US" sz="1600" b="1" dirty="0"/>
              <a:t>が</a:t>
            </a:r>
            <a:r>
              <a:rPr lang="ja-JP" altLang="en-US" sz="1600" b="1" dirty="0" smtClean="0"/>
              <a:t>集積</a:t>
            </a:r>
            <a:endParaRPr lang="en-US" altLang="ja-JP" sz="1600" b="1" dirty="0" smtClean="0"/>
          </a:p>
          <a:p>
            <a:r>
              <a:rPr lang="ja-JP" altLang="en-US" sz="1600" b="1" dirty="0"/>
              <a:t>　工作機械はソフトウエアがないと動かない時代　既存団体をベースに交流活発化</a:t>
            </a:r>
            <a:endParaRPr lang="en-US" altLang="ja-JP" sz="1600" b="1" dirty="0"/>
          </a:p>
          <a:p>
            <a:endParaRPr lang="en-US" altLang="ja-JP" sz="1600" b="1" dirty="0" smtClean="0"/>
          </a:p>
          <a:p>
            <a:endParaRPr lang="en-US" altLang="ja-JP" sz="1600" b="1" dirty="0"/>
          </a:p>
          <a:p>
            <a:r>
              <a:rPr lang="ja-JP" altLang="en-US" sz="1600" b="1" dirty="0" smtClean="0"/>
              <a:t>□異業種、特に</a:t>
            </a:r>
            <a:r>
              <a:rPr lang="en-US" altLang="ja-JP" sz="1600" b="1" dirty="0" smtClean="0"/>
              <a:t>IT</a:t>
            </a:r>
            <a:r>
              <a:rPr lang="ja-JP" altLang="en-US" sz="1600" b="1" dirty="0" smtClean="0"/>
              <a:t>企業、デザイナーなどとの協働</a:t>
            </a:r>
            <a:endParaRPr lang="en-US" altLang="ja-JP" sz="1600" b="1" dirty="0" smtClean="0"/>
          </a:p>
          <a:p>
            <a:pPr>
              <a:lnSpc>
                <a:spcPts val="2100"/>
              </a:lnSpc>
              <a:spcBef>
                <a:spcPts val="0"/>
              </a:spcBef>
            </a:pPr>
            <a:r>
              <a:rPr lang="ja-JP" altLang="en-US" sz="1600" b="1" dirty="0" smtClean="0"/>
              <a:t>　オープンイノベーション</a:t>
            </a:r>
            <a:endParaRPr lang="en-US" altLang="ja-JP" sz="1600" b="1" dirty="0" smtClean="0"/>
          </a:p>
          <a:p>
            <a:endParaRPr lang="en-US" altLang="ja-JP" sz="1600" b="1" dirty="0" smtClean="0"/>
          </a:p>
          <a:p>
            <a:endParaRPr lang="en-US" altLang="ja-JP" sz="1600" b="1" dirty="0" smtClean="0"/>
          </a:p>
          <a:p>
            <a:pPr>
              <a:lnSpc>
                <a:spcPts val="1000"/>
              </a:lnSpc>
            </a:pPr>
            <a:endParaRPr lang="en-US" altLang="ja-JP" sz="1600" b="1" dirty="0" smtClean="0"/>
          </a:p>
          <a:p>
            <a:r>
              <a:rPr lang="ja-JP" altLang="en-US" sz="1600" b="1" dirty="0" smtClean="0"/>
              <a:t>□</a:t>
            </a:r>
            <a:r>
              <a:rPr lang="ja-JP" altLang="en-US" sz="1600" b="1" dirty="0"/>
              <a:t>ものづくり</a:t>
            </a:r>
            <a:r>
              <a:rPr lang="ja-JP" altLang="en-US" sz="1600" b="1" dirty="0" smtClean="0"/>
              <a:t>企業の</a:t>
            </a:r>
            <a:r>
              <a:rPr lang="en-US" altLang="ja-JP" sz="1600" b="1" dirty="0" smtClean="0"/>
              <a:t>IT/</a:t>
            </a:r>
            <a:r>
              <a:rPr lang="en-US" altLang="ja-JP" sz="1600" b="1" dirty="0" err="1" smtClean="0"/>
              <a:t>IoT</a:t>
            </a:r>
            <a:r>
              <a:rPr lang="ja-JP" altLang="en-US" sz="1600" b="1" dirty="0" smtClean="0"/>
              <a:t>事業・最新デバイス製品化や新ビジネス・新サービスの展開</a:t>
            </a:r>
            <a:endParaRPr lang="en-US" altLang="ja-JP" sz="1600" b="1" dirty="0" smtClean="0"/>
          </a:p>
          <a:p>
            <a:r>
              <a:rPr lang="ja-JP" altLang="en-US" sz="1600" b="1" dirty="0" smtClean="0"/>
              <a:t>□</a:t>
            </a:r>
            <a:r>
              <a:rPr lang="ja-JP" altLang="en-US" sz="1600" b="1" dirty="0"/>
              <a:t>地域のリソースを活用した事例を</a:t>
            </a:r>
            <a:r>
              <a:rPr lang="ja-JP" altLang="en-US" sz="1600" b="1" dirty="0" smtClean="0"/>
              <a:t>輩出</a:t>
            </a:r>
            <a:endParaRPr lang="en-US" altLang="ja-JP" sz="1600" b="1" dirty="0" smtClean="0"/>
          </a:p>
          <a:p>
            <a:endParaRPr lang="en-US" altLang="ja-JP" sz="1600" b="1" dirty="0"/>
          </a:p>
          <a:p>
            <a:pPr>
              <a:lnSpc>
                <a:spcPts val="2300"/>
              </a:lnSpc>
            </a:pPr>
            <a:r>
              <a:rPr lang="ja-JP" altLang="en-US" sz="2400" dirty="0"/>
              <a:t>　</a:t>
            </a:r>
            <a:r>
              <a:rPr lang="en-US" altLang="ja-JP" sz="1600" dirty="0" err="1"/>
              <a:t>IoT</a:t>
            </a:r>
            <a:r>
              <a:rPr lang="ja-JP" altLang="en-US" sz="1600" dirty="0"/>
              <a:t>診断活用</a:t>
            </a:r>
            <a:r>
              <a:rPr lang="en-US" altLang="ja-JP" sz="4400" b="1" dirty="0" smtClean="0"/>
              <a:t>59</a:t>
            </a:r>
            <a:r>
              <a:rPr lang="ja-JP" altLang="en-US" sz="1600" dirty="0" smtClean="0"/>
              <a:t>社</a:t>
            </a:r>
            <a:r>
              <a:rPr lang="ja-JP" altLang="en-US" sz="2400" dirty="0"/>
              <a:t>　</a:t>
            </a:r>
            <a:r>
              <a:rPr lang="en-US" altLang="ja-JP" sz="4400" b="1" dirty="0" smtClean="0"/>
              <a:t>6</a:t>
            </a:r>
            <a:r>
              <a:rPr lang="ja-JP" altLang="en-US" sz="1600" b="1" dirty="0" smtClean="0"/>
              <a:t>社</a:t>
            </a:r>
            <a:r>
              <a:rPr lang="ja-JP" altLang="en-US" sz="1600" dirty="0"/>
              <a:t>で</a:t>
            </a:r>
            <a:r>
              <a:rPr lang="en-US" altLang="ja-JP" sz="1600" dirty="0" err="1"/>
              <a:t>IoT</a:t>
            </a:r>
            <a:r>
              <a:rPr lang="ja-JP" altLang="en-US" sz="1600" dirty="0"/>
              <a:t>導入実現</a:t>
            </a:r>
            <a:r>
              <a:rPr lang="ja-JP" altLang="en-US" sz="2400" dirty="0"/>
              <a:t>　</a:t>
            </a:r>
            <a:r>
              <a:rPr lang="en-US" altLang="ja-JP" sz="4400" b="1" dirty="0"/>
              <a:t>17</a:t>
            </a:r>
            <a:r>
              <a:rPr lang="ja-JP" altLang="en-US" sz="1600" b="1" dirty="0"/>
              <a:t>社</a:t>
            </a:r>
            <a:r>
              <a:rPr lang="ja-JP" altLang="en-US" sz="1600" dirty="0"/>
              <a:t>で何らかの進歩・カイゼン</a:t>
            </a:r>
            <a:endParaRPr lang="en-US" altLang="ja-JP" sz="1600" dirty="0"/>
          </a:p>
          <a:p>
            <a:pPr>
              <a:lnSpc>
                <a:spcPts val="3200"/>
              </a:lnSpc>
            </a:pPr>
            <a:r>
              <a:rPr lang="ja-JP" altLang="en-US" sz="2400" dirty="0"/>
              <a:t>　</a:t>
            </a:r>
            <a:r>
              <a:rPr lang="ja-JP" altLang="en-US" sz="1600" dirty="0"/>
              <a:t>独自に導入、セミナーでの先進事例発表</a:t>
            </a:r>
            <a:r>
              <a:rPr lang="en-US" altLang="ja-JP" sz="4400" b="1" dirty="0"/>
              <a:t>30</a:t>
            </a:r>
            <a:r>
              <a:rPr lang="ja-JP" altLang="en-US" sz="1600" dirty="0"/>
              <a:t>社以上</a:t>
            </a:r>
            <a:endParaRPr lang="en-US" altLang="ja-JP" sz="1600" dirty="0"/>
          </a:p>
          <a:p>
            <a:pPr>
              <a:lnSpc>
                <a:spcPts val="2100"/>
              </a:lnSpc>
            </a:pPr>
            <a:r>
              <a:rPr lang="ja-JP" altLang="en-US" sz="2400" b="1" dirty="0"/>
              <a:t>　</a:t>
            </a:r>
            <a:r>
              <a:rPr lang="ja-JP" altLang="en-US" sz="2400" b="1" dirty="0" smtClean="0"/>
              <a:t>　　　</a:t>
            </a:r>
            <a:endParaRPr lang="en-US" altLang="ja-JP" sz="2400" b="1" dirty="0" smtClean="0"/>
          </a:p>
          <a:p>
            <a:pPr>
              <a:lnSpc>
                <a:spcPts val="2100"/>
              </a:lnSpc>
            </a:pPr>
            <a:endParaRPr lang="en-US" altLang="ja-JP" sz="2800" b="1" dirty="0" smtClean="0"/>
          </a:p>
          <a:p>
            <a:pPr>
              <a:lnSpc>
                <a:spcPts val="2100"/>
              </a:lnSpc>
            </a:pPr>
            <a:endParaRPr kumimoji="1" lang="ja-JP" altLang="en-US" sz="2400" dirty="0"/>
          </a:p>
        </p:txBody>
      </p:sp>
      <p:sp>
        <p:nvSpPr>
          <p:cNvPr id="3" name="タイトル 1"/>
          <p:cNvSpPr txBox="1">
            <a:spLocks/>
          </p:cNvSpPr>
          <p:nvPr/>
        </p:nvSpPr>
        <p:spPr>
          <a:xfrm>
            <a:off x="60960" y="285750"/>
            <a:ext cx="7006590"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smtClean="0">
                <a:latin typeface="+mj-ea"/>
              </a:rPr>
              <a:t>大阪のものづくり</a:t>
            </a:r>
            <a:r>
              <a:rPr lang="en-US" altLang="ja-JP" b="1" dirty="0" smtClean="0">
                <a:latin typeface="+mj-ea"/>
              </a:rPr>
              <a:t>DX</a:t>
            </a:r>
            <a:r>
              <a:rPr lang="ja-JP" altLang="en-US" b="1" dirty="0" smtClean="0">
                <a:latin typeface="+mj-ea"/>
              </a:rPr>
              <a:t>企業　</a:t>
            </a:r>
            <a:r>
              <a:rPr lang="ja-JP" altLang="en-US" b="1" spc="-140" dirty="0">
                <a:latin typeface="+mj-ea"/>
              </a:rPr>
              <a:t>製品</a:t>
            </a:r>
            <a:r>
              <a:rPr lang="ja-JP" altLang="en-US" b="1" spc="-140" dirty="0" smtClean="0">
                <a:latin typeface="+mj-ea"/>
              </a:rPr>
              <a:t>・サービスのイノベーション</a:t>
            </a:r>
            <a:endParaRPr lang="ja-JP" altLang="en-US" b="1" spc="-140" dirty="0">
              <a:latin typeface="+mj-ea"/>
            </a:endParaRPr>
          </a:p>
        </p:txBody>
      </p:sp>
      <p:pic>
        <p:nvPicPr>
          <p:cNvPr id="7" name="Picture 3" descr="D:\TsujinoI\Desktop\hiraok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6457" y="5401369"/>
            <a:ext cx="1814957" cy="500864"/>
          </a:xfrm>
          <a:prstGeom prst="rect">
            <a:avLst/>
          </a:prstGeom>
          <a:noFill/>
          <a:extLst>
            <a:ext uri="{909E8E84-426E-40DD-AFC4-6F175D3DCCD1}">
              <a14:hiddenFill xmlns:a14="http://schemas.microsoft.com/office/drawing/2010/main">
                <a:solidFill>
                  <a:srgbClr val="FFFFFF"/>
                </a:solidFill>
              </a14:hiddenFill>
            </a:ext>
          </a:extLst>
        </p:spPr>
      </p:pic>
      <p:pic>
        <p:nvPicPr>
          <p:cNvPr id="8"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3997" y="5315529"/>
            <a:ext cx="993178" cy="5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2777" y="5359704"/>
            <a:ext cx="1042679" cy="539689"/>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3188" y="5549808"/>
            <a:ext cx="1524000" cy="352425"/>
          </a:xfrm>
          <a:prstGeom prst="rect">
            <a:avLst/>
          </a:prstGeom>
        </p:spPr>
      </p:pic>
      <p:pic>
        <p:nvPicPr>
          <p:cNvPr id="12" name="図 1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6599" y="5554073"/>
            <a:ext cx="25288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下矢印 9"/>
          <p:cNvSpPr/>
          <p:nvPr/>
        </p:nvSpPr>
        <p:spPr>
          <a:xfrm>
            <a:off x="3562457" y="3876419"/>
            <a:ext cx="1728000" cy="432000"/>
          </a:xfrm>
          <a:prstGeom prst="downArrow">
            <a:avLst/>
          </a:prstGeom>
          <a:solidFill>
            <a:srgbClr val="FFC000"/>
          </a:solidFill>
        </p:spPr>
        <p:txBody>
          <a:bodyPr wrap="square" rtlCol="0" anchor="ctr">
            <a:spAutoFit/>
          </a:bodyPr>
          <a:lstStyle/>
          <a:p>
            <a:pPr algn="r"/>
            <a:endParaRPr kumimoji="1" lang="ja-JP" altLang="en-US" sz="1200" dirty="0" smtClean="0">
              <a:solidFill>
                <a:schemeClr val="bg1"/>
              </a:solidFill>
            </a:endParaRPr>
          </a:p>
        </p:txBody>
      </p:sp>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0344" y="1577927"/>
            <a:ext cx="1835241" cy="528704"/>
          </a:xfrm>
          <a:prstGeom prst="rect">
            <a:avLst/>
          </a:prstGeom>
        </p:spPr>
      </p:pic>
      <p:pic>
        <p:nvPicPr>
          <p:cNvPr id="5" name="図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7825" y="1506626"/>
            <a:ext cx="1672049" cy="616739"/>
          </a:xfrm>
          <a:prstGeom prst="rect">
            <a:avLst/>
          </a:prstGeom>
        </p:spPr>
      </p:pic>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3048" y="1577927"/>
            <a:ext cx="1658297" cy="503631"/>
          </a:xfrm>
          <a:prstGeom prst="rect">
            <a:avLst/>
          </a:prstGeom>
        </p:spPr>
      </p:pic>
      <p:pic>
        <p:nvPicPr>
          <p:cNvPr id="13" name="図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7418" y="1518308"/>
            <a:ext cx="3240846" cy="563249"/>
          </a:xfrm>
          <a:prstGeom prst="rect">
            <a:avLst/>
          </a:prstGeom>
        </p:spPr>
      </p:pic>
      <p:pic>
        <p:nvPicPr>
          <p:cNvPr id="14" name="図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0344" y="2704617"/>
            <a:ext cx="2247900" cy="647700"/>
          </a:xfrm>
          <a:prstGeom prst="rect">
            <a:avLst/>
          </a:prstGeom>
        </p:spPr>
      </p:pic>
      <p:pic>
        <p:nvPicPr>
          <p:cNvPr id="15" name="図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17349" y="2704617"/>
            <a:ext cx="2305050" cy="590550"/>
          </a:xfrm>
          <a:prstGeom prst="rect">
            <a:avLst/>
          </a:prstGeom>
        </p:spPr>
      </p:pic>
      <p:pic>
        <p:nvPicPr>
          <p:cNvPr id="16" name="図 1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413623" y="2745964"/>
            <a:ext cx="3307854" cy="577698"/>
          </a:xfrm>
          <a:prstGeom prst="rect">
            <a:avLst/>
          </a:prstGeom>
        </p:spPr>
      </p:pic>
    </p:spTree>
    <p:extLst>
      <p:ext uri="{BB962C8B-B14F-4D97-AF65-F5344CB8AC3E}">
        <p14:creationId xmlns:p14="http://schemas.microsoft.com/office/powerpoint/2010/main" val="1368868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type="subTitle" idx="1"/>
          </p:nvPr>
        </p:nvSpPr>
        <p:spPr>
          <a:xfrm>
            <a:off x="107504" y="892539"/>
            <a:ext cx="8928992" cy="4371791"/>
          </a:xfrm>
        </p:spPr>
        <p:txBody>
          <a:bodyPr/>
          <a:lstStyle/>
          <a:p>
            <a:r>
              <a:rPr lang="ja-JP" altLang="en-US" dirty="0" smtClean="0"/>
              <a:t>□金属部品加工</a:t>
            </a:r>
            <a:r>
              <a:rPr lang="ja-JP" altLang="en-US" sz="1800" dirty="0" smtClean="0"/>
              <a:t>の事業者。</a:t>
            </a:r>
            <a:endParaRPr lang="ja-JP" altLang="en-US" sz="1800" dirty="0"/>
          </a:p>
          <a:p>
            <a:r>
              <a:rPr lang="ja-JP" altLang="en-US" dirty="0" smtClean="0"/>
              <a:t>□</a:t>
            </a:r>
            <a:r>
              <a:rPr lang="ja-JP" altLang="en-US" sz="1800" dirty="0" smtClean="0"/>
              <a:t>三重県農業研究所との連携から、温湿度・</a:t>
            </a:r>
            <a:r>
              <a:rPr lang="en-US" altLang="ja-JP" sz="1800" dirty="0" smtClean="0"/>
              <a:t>CO2</a:t>
            </a:r>
            <a:r>
              <a:rPr lang="ja-JP" altLang="en-US" sz="1800" dirty="0"/>
              <a:t>等</a:t>
            </a:r>
            <a:r>
              <a:rPr lang="ja-JP" altLang="en-US" sz="1800" dirty="0" smtClean="0"/>
              <a:t>を測定できる、</a:t>
            </a:r>
            <a:r>
              <a:rPr lang="en-US" altLang="ja-JP" sz="1800" dirty="0" err="1" smtClean="0"/>
              <a:t>IoT</a:t>
            </a:r>
            <a:r>
              <a:rPr lang="ja-JP" altLang="en-US" sz="1800" dirty="0" smtClean="0"/>
              <a:t>ツールを開発</a:t>
            </a:r>
            <a:endParaRPr lang="en-US" altLang="ja-JP" sz="1800" dirty="0" smtClean="0"/>
          </a:p>
          <a:p>
            <a:endParaRPr lang="ja-JP" altLang="en-US" sz="1800" dirty="0"/>
          </a:p>
          <a:p>
            <a:r>
              <a:rPr lang="ja-JP" altLang="en-US" dirty="0" smtClean="0"/>
              <a:t>□</a:t>
            </a:r>
            <a:r>
              <a:rPr lang="ja-JP" altLang="en-US" dirty="0"/>
              <a:t>コンクリート表面の温湿度を</a:t>
            </a:r>
            <a:r>
              <a:rPr lang="en-US" altLang="ja-JP" dirty="0"/>
              <a:t>24</a:t>
            </a:r>
            <a:r>
              <a:rPr lang="ja-JP" altLang="en-US" dirty="0"/>
              <a:t>時間管理できる</a:t>
            </a:r>
            <a:r>
              <a:rPr lang="ja-JP" altLang="en-US" sz="1800" dirty="0" smtClean="0"/>
              <a:t>。</a:t>
            </a:r>
            <a:r>
              <a:rPr lang="en-US" altLang="ja-JP" sz="1800" dirty="0" smtClean="0"/>
              <a:t>NETIS</a:t>
            </a:r>
          </a:p>
          <a:p>
            <a:r>
              <a:rPr lang="ja-JP" altLang="en-US" dirty="0" smtClean="0"/>
              <a:t>□湿度</a:t>
            </a:r>
            <a:r>
              <a:rPr lang="en-US" altLang="ja-JP" dirty="0"/>
              <a:t>80%RH</a:t>
            </a:r>
            <a:r>
              <a:rPr lang="ja-JP" altLang="en-US" dirty="0"/>
              <a:t>のしきい値</a:t>
            </a:r>
            <a:r>
              <a:rPr lang="ja-JP" altLang="en-US" dirty="0" smtClean="0"/>
              <a:t>でアラームメール。</a:t>
            </a:r>
            <a:endParaRPr lang="en-US" altLang="ja-JP" dirty="0" smtClean="0"/>
          </a:p>
          <a:p>
            <a:r>
              <a:rPr lang="ja-JP" altLang="en-US" b="1" dirty="0" smtClean="0"/>
              <a:t>□自社デバイスを用い、新社屋での工程の</a:t>
            </a:r>
            <a:endParaRPr lang="en-US" altLang="ja-JP" b="1" dirty="0" smtClean="0"/>
          </a:p>
          <a:p>
            <a:r>
              <a:rPr lang="ja-JP" altLang="en-US" b="1" dirty="0"/>
              <a:t>　</a:t>
            </a:r>
            <a:r>
              <a:rPr lang="ja-JP" altLang="en-US" b="1" dirty="0" smtClean="0"/>
              <a:t>スマート化をめざす。</a:t>
            </a:r>
            <a:endParaRPr lang="en-US" altLang="ja-JP" b="1" dirty="0" smtClean="0"/>
          </a:p>
          <a:p>
            <a:endParaRPr lang="ja-JP" altLang="en-US" sz="1800" b="1" dirty="0"/>
          </a:p>
          <a:p>
            <a:endParaRPr lang="en-US" altLang="ja-JP" dirty="0" smtClean="0"/>
          </a:p>
          <a:p>
            <a:endParaRPr kumimoji="1" lang="ja-JP" altLang="en-US" dirty="0"/>
          </a:p>
        </p:txBody>
      </p:sp>
      <p:sp>
        <p:nvSpPr>
          <p:cNvPr id="3" name="タイトル 2"/>
          <p:cNvSpPr>
            <a:spLocks noGrp="1"/>
          </p:cNvSpPr>
          <p:nvPr>
            <p:ph type="title" idx="4294967295"/>
          </p:nvPr>
        </p:nvSpPr>
        <p:spPr>
          <a:xfrm>
            <a:off x="38637" y="295275"/>
            <a:ext cx="6783388" cy="469900"/>
          </a:xfrm>
          <a:prstGeom prst="rect">
            <a:avLst/>
          </a:prstGeom>
        </p:spPr>
        <p:txBody>
          <a:bodyPr>
            <a:normAutofit/>
          </a:bodyPr>
          <a:lstStyle/>
          <a:p>
            <a:r>
              <a:rPr lang="ja-JP" altLang="en-US" sz="1800" b="1" dirty="0" smtClean="0"/>
              <a:t>事例</a:t>
            </a:r>
            <a:r>
              <a:rPr lang="en-US" altLang="ja-JP" sz="1800" b="1" dirty="0"/>
              <a:t>1</a:t>
            </a:r>
            <a:r>
              <a:rPr lang="ja-JP" altLang="en-US" sz="1800" b="1" dirty="0" smtClean="0"/>
              <a:t>：</a:t>
            </a:r>
            <a:r>
              <a:rPr kumimoji="1" lang="ja-JP" altLang="en-US" sz="1800" b="1" dirty="0" smtClean="0"/>
              <a:t>チトセ工業</a:t>
            </a:r>
            <a:r>
              <a:rPr kumimoji="1" lang="en-US" altLang="ja-JP" sz="1800" b="1" dirty="0" err="1" smtClean="0"/>
              <a:t>Logbee</a:t>
            </a:r>
            <a:r>
              <a:rPr kumimoji="1" lang="ja-JP" altLang="en-US" sz="1800" b="1" dirty="0" smtClean="0"/>
              <a:t>　</a:t>
            </a:r>
            <a:r>
              <a:rPr lang="ja-JP" altLang="en-US" sz="1800" b="1" dirty="0"/>
              <a:t>　</a:t>
            </a:r>
            <a:r>
              <a:rPr lang="ja-JP" altLang="en-US" sz="1800" b="1" dirty="0" smtClean="0"/>
              <a:t>新事業部を立ち上げ、新社屋で新展開</a:t>
            </a:r>
            <a:endParaRPr kumimoji="1" lang="ja-JP" altLang="en-US" sz="1800" b="1" dirty="0"/>
          </a:p>
        </p:txBody>
      </p:sp>
      <p:pic>
        <p:nvPicPr>
          <p:cNvPr id="1026" name="Picture 2" descr="D:\TsujinoI\Desktop\sozai\bousui_taikyuu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2603" y="1629654"/>
            <a:ext cx="2426258" cy="1092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sujinoI\Desktop\sozai\system_02_2017-11-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2602" y="2636144"/>
            <a:ext cx="2493893" cy="15700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sujinoI\Desktop\sozai\monitor_graph.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42602" y="4206239"/>
            <a:ext cx="2493894" cy="1743039"/>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0" y="6032321"/>
            <a:ext cx="8968860" cy="249008"/>
          </a:xfrm>
          <a:prstGeom prst="rect">
            <a:avLst/>
          </a:prstGeom>
        </p:spPr>
        <p:txBody>
          <a:bodyPr wrap="square" tIns="18000">
            <a:spAutoFit/>
          </a:bodyPr>
          <a:lstStyle/>
          <a:p>
            <a:pPr algn="r"/>
            <a:r>
              <a:rPr lang="ja-JP" altLang="en-US" sz="1200" dirty="0" smtClean="0">
                <a:solidFill>
                  <a:srgbClr val="000099"/>
                </a:solidFill>
                <a:latin typeface="+mj-ea"/>
                <a:ea typeface="+mj-ea"/>
              </a:rPr>
              <a:t>（同社</a:t>
            </a:r>
            <a:r>
              <a:rPr lang="en-US" altLang="ja-JP" sz="1200" dirty="0" smtClean="0">
                <a:solidFill>
                  <a:srgbClr val="000099"/>
                </a:solidFill>
                <a:latin typeface="+mj-ea"/>
                <a:ea typeface="+mj-ea"/>
              </a:rPr>
              <a:t>HP</a:t>
            </a:r>
            <a:r>
              <a:rPr lang="ja-JP" altLang="en-US" sz="1200" dirty="0" smtClean="0">
                <a:solidFill>
                  <a:srgbClr val="000099"/>
                </a:solidFill>
                <a:latin typeface="+mj-ea"/>
                <a:ea typeface="+mj-ea"/>
              </a:rPr>
              <a:t>　</a:t>
            </a:r>
            <a:r>
              <a:rPr lang="en-US" altLang="ja-JP" sz="1200" dirty="0">
                <a:solidFill>
                  <a:srgbClr val="000099"/>
                </a:solidFill>
                <a:latin typeface="+mj-ea"/>
                <a:ea typeface="+mj-ea"/>
              </a:rPr>
              <a:t>http://www.netis.mlit.go.jp/NetisRev/Search/NtDetail1.asp?REG_NO=KK-160022&amp;TabType=2&amp;nt=nt</a:t>
            </a:r>
            <a:r>
              <a:rPr lang="ja-JP" altLang="en-US" sz="1200" dirty="0" smtClean="0">
                <a:solidFill>
                  <a:srgbClr val="000099"/>
                </a:solidFill>
                <a:latin typeface="+mj-ea"/>
                <a:ea typeface="+mj-ea"/>
              </a:rPr>
              <a:t>）</a:t>
            </a:r>
            <a:endParaRPr lang="ja-JP" altLang="ja-JP" sz="1200" dirty="0">
              <a:solidFill>
                <a:srgbClr val="000099"/>
              </a:solidFill>
              <a:latin typeface="+mj-ea"/>
              <a:ea typeface="+mj-ea"/>
            </a:endParaRPr>
          </a:p>
        </p:txBody>
      </p:sp>
      <p:pic>
        <p:nvPicPr>
          <p:cNvPr id="5" name="図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4808" y="3451301"/>
            <a:ext cx="4267779" cy="2490691"/>
          </a:xfrm>
          <a:prstGeom prst="rect">
            <a:avLst/>
          </a:prstGeom>
        </p:spPr>
      </p:pic>
      <p:pic>
        <p:nvPicPr>
          <p:cNvPr id="4" name="図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0" y="3451302"/>
            <a:ext cx="1806226" cy="2490691"/>
          </a:xfrm>
          <a:prstGeom prst="rect">
            <a:avLst/>
          </a:prstGeom>
        </p:spPr>
      </p:pic>
      <p:pic>
        <p:nvPicPr>
          <p:cNvPr id="6" name="図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1554" y="2535157"/>
            <a:ext cx="1753477" cy="907597"/>
          </a:xfrm>
          <a:prstGeom prst="rect">
            <a:avLst/>
          </a:prstGeom>
        </p:spPr>
      </p:pic>
    </p:spTree>
    <p:extLst>
      <p:ext uri="{BB962C8B-B14F-4D97-AF65-F5344CB8AC3E}">
        <p14:creationId xmlns:p14="http://schemas.microsoft.com/office/powerpoint/2010/main" val="2325480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サブタイトル 1"/>
          <p:cNvSpPr>
            <a:spLocks noGrp="1"/>
          </p:cNvSpPr>
          <p:nvPr>
            <p:ph type="subTitle" idx="1"/>
          </p:nvPr>
        </p:nvSpPr>
        <p:spPr bwMode="auto">
          <a:xfrm>
            <a:off x="3619500" y="870304"/>
            <a:ext cx="5416550" cy="499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□ケーブル・ワイヤー製造装置</a:t>
            </a:r>
            <a:r>
              <a:rPr lang="ja-JP" altLang="en-US" dirty="0" smtClean="0"/>
              <a:t>メーカー</a:t>
            </a:r>
            <a:endParaRPr lang="en-US" altLang="ja-JP" dirty="0" smtClean="0"/>
          </a:p>
          <a:p>
            <a:r>
              <a:rPr lang="ja-JP" altLang="en-US" dirty="0" smtClean="0"/>
              <a:t>□</a:t>
            </a:r>
            <a:r>
              <a:rPr lang="ja-JP" altLang="en-US" dirty="0"/>
              <a:t>柔軟で、形状が自在に変わるため取扱いの困難な製造・組立作業を、</a:t>
            </a:r>
            <a:r>
              <a:rPr lang="en-US" altLang="ja-JP" dirty="0"/>
              <a:t>AI</a:t>
            </a:r>
            <a:r>
              <a:rPr lang="ja-JP" altLang="en-US" dirty="0" smtClean="0"/>
              <a:t>とメカニズム</a:t>
            </a:r>
            <a:r>
              <a:rPr lang="ja-JP" altLang="en-US" dirty="0"/>
              <a:t>の組み合わせでコントロールし、自動での製造を実現。</a:t>
            </a:r>
          </a:p>
          <a:p>
            <a:r>
              <a:rPr lang="ja-JP" altLang="en-US" dirty="0" smtClean="0"/>
              <a:t>□種々のロボットを組み合わせ、顧客企業の製造ラインの自動化を実現</a:t>
            </a:r>
            <a:endParaRPr lang="en-US" altLang="ja-JP" dirty="0" smtClean="0"/>
          </a:p>
          <a:p>
            <a:r>
              <a:rPr lang="ja-JP" altLang="en-US" dirty="0" smtClean="0"/>
              <a:t> →「</a:t>
            </a:r>
            <a:r>
              <a:rPr lang="en-US" altLang="ja-JP" dirty="0" smtClean="0"/>
              <a:t>HCI</a:t>
            </a:r>
            <a:r>
              <a:rPr lang="ja-JP" altLang="en-US" dirty="0" smtClean="0"/>
              <a:t>ロボット・</a:t>
            </a:r>
            <a:r>
              <a:rPr lang="en-US" altLang="ja-JP" dirty="0" smtClean="0"/>
              <a:t>AI</a:t>
            </a:r>
            <a:r>
              <a:rPr lang="ja-JP" altLang="en-US" dirty="0" smtClean="0"/>
              <a:t>ラボを立ち上げ、ロボット</a:t>
            </a:r>
            <a:endParaRPr lang="en-US" altLang="ja-JP" dirty="0" smtClean="0"/>
          </a:p>
          <a:p>
            <a:r>
              <a:rPr lang="ja-JP" altLang="en-US" dirty="0" smtClean="0"/>
              <a:t> </a:t>
            </a:r>
            <a:r>
              <a:rPr lang="en-US" altLang="ja-JP" dirty="0" err="1" smtClean="0"/>
              <a:t>SIer</a:t>
            </a:r>
            <a:r>
              <a:rPr lang="ja-JP" altLang="en-US" dirty="0" smtClean="0"/>
              <a:t>企業として、</a:t>
            </a:r>
            <a:r>
              <a:rPr lang="en-US" altLang="ja-JP" dirty="0" smtClean="0"/>
              <a:t>AI</a:t>
            </a:r>
            <a:r>
              <a:rPr lang="ja-JP" altLang="en-US" dirty="0" smtClean="0"/>
              <a:t>やロボットの研究開発に邁進</a:t>
            </a:r>
            <a:endParaRPr lang="en-US" altLang="ja-JP" dirty="0" smtClean="0"/>
          </a:p>
          <a:p>
            <a:r>
              <a:rPr lang="ja-JP" altLang="en-US" dirty="0" smtClean="0"/>
              <a:t>□単調かつ神経を消耗するハーネス等の製造からひとを開放、人材不足への対応も可能に。</a:t>
            </a:r>
            <a:endParaRPr lang="en-US" altLang="ja-JP" dirty="0" smtClean="0"/>
          </a:p>
          <a:p>
            <a:r>
              <a:rPr lang="ja-JP" altLang="en-US" dirty="0"/>
              <a:t>□プログラマーで構成されるＳＥ開発グループにより、スマートファクトリー</a:t>
            </a:r>
            <a:r>
              <a:rPr lang="ja-JP" altLang="en-US" dirty="0" smtClean="0"/>
              <a:t>を具現化</a:t>
            </a:r>
            <a:endParaRPr lang="ja-JP" altLang="en-US" dirty="0"/>
          </a:p>
          <a:p>
            <a:endParaRPr lang="ja-JP" altLang="en-US" dirty="0" smtClean="0"/>
          </a:p>
        </p:txBody>
      </p:sp>
      <p:sp>
        <p:nvSpPr>
          <p:cNvPr id="2051" name="タイトル 2"/>
          <p:cNvSpPr txBox="1">
            <a:spLocks/>
          </p:cNvSpPr>
          <p:nvPr/>
        </p:nvSpPr>
        <p:spPr bwMode="auto">
          <a:xfrm>
            <a:off x="0" y="295275"/>
            <a:ext cx="65944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b="1" dirty="0" smtClean="0"/>
              <a:t>事例</a:t>
            </a:r>
            <a:r>
              <a:rPr lang="en-US" altLang="ja-JP" b="1" dirty="0" smtClean="0"/>
              <a:t>2</a:t>
            </a:r>
            <a:r>
              <a:rPr lang="ja-JP" altLang="en-US" b="1" dirty="0" smtClean="0"/>
              <a:t>：</a:t>
            </a:r>
            <a:r>
              <a:rPr lang="ja-JP" altLang="en-US" b="1" dirty="0"/>
              <a:t>株式会社</a:t>
            </a:r>
            <a:r>
              <a:rPr lang="en-US" altLang="ja-JP" b="1" dirty="0"/>
              <a:t>HCI</a:t>
            </a:r>
            <a:r>
              <a:rPr lang="ja-JP" altLang="en-US" b="1" dirty="0"/>
              <a:t>　無人操業も夢でない社会をロボットで実現</a:t>
            </a:r>
          </a:p>
        </p:txBody>
      </p:sp>
      <p:pic>
        <p:nvPicPr>
          <p:cNvPr id="2052" name="図 3"/>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06375" y="979488"/>
            <a:ext cx="341312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図 4"/>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48400" y="4587853"/>
            <a:ext cx="189071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図 5"/>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186238" y="4589440"/>
            <a:ext cx="18891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図 6"/>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19075" y="3509940"/>
            <a:ext cx="34004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35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コンテンツ プレースホルダー 1"/>
          <p:cNvSpPr>
            <a:spLocks noGrp="1"/>
          </p:cNvSpPr>
          <p:nvPr>
            <p:ph type="subTitle" idx="1"/>
          </p:nvPr>
        </p:nvSpPr>
        <p:spPr bwMode="auto">
          <a:xfrm>
            <a:off x="107950" y="892175"/>
            <a:ext cx="8928100" cy="508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a:t>
            </a:r>
            <a:r>
              <a:rPr lang="en-US" altLang="ja-JP" dirty="0" smtClean="0"/>
              <a:t>IC</a:t>
            </a:r>
            <a:r>
              <a:rPr lang="ja-JP" altLang="en-US" dirty="0" smtClean="0"/>
              <a:t>カードなどの電子基板の主に抜き加工を行う。</a:t>
            </a:r>
            <a:endParaRPr lang="en-US" altLang="ja-JP" dirty="0" smtClean="0"/>
          </a:p>
          <a:p>
            <a:pPr eaLnBrk="1" hangingPunct="1"/>
            <a:r>
              <a:rPr lang="ja-JP" altLang="en-US" dirty="0" smtClean="0"/>
              <a:t>□生産工程を見える化し、製造履歴の管理とペー</a:t>
            </a:r>
            <a:endParaRPr lang="en-US" altLang="ja-JP" dirty="0" smtClean="0"/>
          </a:p>
          <a:p>
            <a:pPr eaLnBrk="1" hangingPunct="1"/>
            <a:r>
              <a:rPr lang="ja-JP" altLang="en-US" dirty="0" smtClean="0"/>
              <a:t>パーレス化も実現できるよう、スマートフォンで</a:t>
            </a:r>
            <a:endParaRPr lang="en-US" altLang="ja-JP" dirty="0" smtClean="0"/>
          </a:p>
          <a:p>
            <a:pPr eaLnBrk="1" hangingPunct="1"/>
            <a:r>
              <a:rPr lang="ja-JP" altLang="en-US" dirty="0" smtClean="0"/>
              <a:t>使える生産管理アプリの導入を決定。</a:t>
            </a:r>
            <a:endParaRPr lang="en-US" altLang="ja-JP" dirty="0" smtClean="0"/>
          </a:p>
          <a:p>
            <a:pPr eaLnBrk="1" hangingPunct="1"/>
            <a:r>
              <a:rPr lang="ja-JP" altLang="en-US" dirty="0" smtClean="0"/>
              <a:t>□</a:t>
            </a:r>
            <a:r>
              <a:rPr lang="en-US" altLang="ja-JP" dirty="0" err="1" smtClean="0"/>
              <a:t>IoT</a:t>
            </a:r>
            <a:r>
              <a:rPr lang="ja-JP" altLang="en-US" dirty="0" smtClean="0"/>
              <a:t>診断を活用、</a:t>
            </a:r>
            <a:r>
              <a:rPr lang="en-US" altLang="ja-JP" dirty="0" err="1" smtClean="0"/>
              <a:t>IoT</a:t>
            </a:r>
            <a:r>
              <a:rPr lang="ja-JP" altLang="en-US" dirty="0" smtClean="0"/>
              <a:t>マッチングで「サンエンジニ</a:t>
            </a:r>
            <a:endParaRPr lang="en-US" altLang="ja-JP" dirty="0" smtClean="0"/>
          </a:p>
          <a:p>
            <a:pPr eaLnBrk="1" hangingPunct="1"/>
            <a:r>
              <a:rPr lang="ja-JP" altLang="en-US" dirty="0" smtClean="0"/>
              <a:t>アリング社」を紹介。共同でアプリを開発・導入。</a:t>
            </a:r>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r>
              <a:rPr lang="ja-JP" altLang="en-US" dirty="0" smtClean="0"/>
              <a:t>□一般的な生産管理ソフトの購入より安価に開発でき小規模企業への販売も可能に。</a:t>
            </a:r>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p:txBody>
      </p:sp>
      <p:sp>
        <p:nvSpPr>
          <p:cNvPr id="2051" name="タイトル 2"/>
          <p:cNvSpPr>
            <a:spLocks noGrp="1"/>
          </p:cNvSpPr>
          <p:nvPr>
            <p:ph type="title" idx="4294967295"/>
          </p:nvPr>
        </p:nvSpPr>
        <p:spPr bwMode="auto">
          <a:xfrm>
            <a:off x="0" y="295275"/>
            <a:ext cx="6419850"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b="1" dirty="0" smtClean="0"/>
              <a:t>事例</a:t>
            </a:r>
            <a:r>
              <a:rPr lang="en-US" altLang="ja-JP" b="1" dirty="0" smtClean="0"/>
              <a:t>3</a:t>
            </a:r>
            <a:r>
              <a:rPr lang="ja-JP" altLang="en-US" b="1" dirty="0" smtClean="0"/>
              <a:t>：サンコー技研株式会社　スマホアプリの協働開発</a:t>
            </a:r>
          </a:p>
        </p:txBody>
      </p:sp>
      <p:sp>
        <p:nvSpPr>
          <p:cNvPr id="2052" name="テキスト ボックス 4"/>
          <p:cNvSpPr txBox="1">
            <a:spLocks noChangeArrowheads="1"/>
          </p:cNvSpPr>
          <p:nvPr/>
        </p:nvSpPr>
        <p:spPr bwMode="auto">
          <a:xfrm>
            <a:off x="1592263" y="5978525"/>
            <a:ext cx="7466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1200"/>
              <a:t>写真：大阪府</a:t>
            </a:r>
            <a:r>
              <a:rPr lang="en-US" altLang="ja-JP" sz="1200"/>
              <a:t>MOBIO</a:t>
            </a:r>
            <a:r>
              <a:rPr lang="ja-JP" altLang="en-US" sz="1200"/>
              <a:t>ホームページ　</a:t>
            </a:r>
            <a:r>
              <a:rPr lang="en-US" altLang="ja-JP" sz="1200"/>
              <a:t>MOOV,pressVo.15</a:t>
            </a:r>
            <a:r>
              <a:rPr lang="ja-JP" altLang="en-US" sz="1200"/>
              <a:t>　から転載　・同社</a:t>
            </a:r>
            <a:r>
              <a:rPr lang="en-US" altLang="ja-JP" sz="1200"/>
              <a:t>IoT</a:t>
            </a:r>
            <a:r>
              <a:rPr lang="ja-JP" altLang="en-US" sz="1200"/>
              <a:t>リーンスタート！セミナー資料</a:t>
            </a:r>
          </a:p>
        </p:txBody>
      </p:sp>
      <p:pic>
        <p:nvPicPr>
          <p:cNvPr id="2053" name="図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87775" y="2952750"/>
            <a:ext cx="30162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8938" y="1042988"/>
            <a:ext cx="340201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図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7863" y="2976563"/>
            <a:ext cx="184308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図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850" y="3154363"/>
            <a:ext cx="3152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グループ化 8"/>
          <p:cNvGrpSpPr>
            <a:grpSpLocks/>
          </p:cNvGrpSpPr>
          <p:nvPr/>
        </p:nvGrpSpPr>
        <p:grpSpPr bwMode="auto">
          <a:xfrm>
            <a:off x="3667125" y="4281488"/>
            <a:ext cx="706438" cy="1276350"/>
            <a:chOff x="6936250" y="1490286"/>
            <a:chExt cx="439363" cy="805273"/>
          </a:xfrm>
        </p:grpSpPr>
        <p:sp>
          <p:nvSpPr>
            <p:cNvPr id="10" name="角丸四角形 9"/>
            <p:cNvSpPr/>
            <p:nvPr/>
          </p:nvSpPr>
          <p:spPr>
            <a:xfrm>
              <a:off x="6936250" y="1490286"/>
              <a:ext cx="439363" cy="805273"/>
            </a:xfrm>
            <a:prstGeom prst="roundRect">
              <a:avLst>
                <a:gd name="adj" fmla="val 8875"/>
              </a:avLst>
            </a:prstGeom>
            <a:solidFill>
              <a:schemeClr val="tx1"/>
            </a:solidFill>
            <a:ln w="19050">
              <a:solidFill>
                <a:schemeClr val="tx1">
                  <a:lumMod val="50000"/>
                  <a:lumOff val="50000"/>
                </a:schemeClr>
              </a:solidFill>
            </a:ln>
          </p:spPr>
          <p:txBody>
            <a:bodyPr anchor="ctr">
              <a:spAutoFit/>
            </a:bodyPr>
            <a:lstStyle/>
            <a:p>
              <a:pPr algn="r">
                <a:defRPr/>
              </a:pPr>
              <a:endParaRPr lang="ja-JP" altLang="en-US" sz="1200" dirty="0">
                <a:solidFill>
                  <a:schemeClr val="bg1"/>
                </a:solidFill>
              </a:endParaRPr>
            </a:p>
          </p:txBody>
        </p:sp>
        <p:sp>
          <p:nvSpPr>
            <p:cNvPr id="11" name="正方形/長方形 10"/>
            <p:cNvSpPr/>
            <p:nvPr/>
          </p:nvSpPr>
          <p:spPr>
            <a:xfrm>
              <a:off x="6971794" y="1525341"/>
              <a:ext cx="390983" cy="648025"/>
            </a:xfrm>
            <a:prstGeom prst="rect">
              <a:avLst/>
            </a:prstGeom>
            <a:solidFill>
              <a:schemeClr val="tx2">
                <a:lumMod val="40000"/>
                <a:lumOff val="60000"/>
              </a:schemeClr>
            </a:solidFill>
          </p:spPr>
          <p:txBody>
            <a:bodyPr anchor="ctr">
              <a:spAutoFit/>
            </a:bodyPr>
            <a:lstStyle/>
            <a:p>
              <a:pPr algn="r">
                <a:defRPr/>
              </a:pPr>
              <a:endParaRPr lang="ja-JP" altLang="en-US" sz="1200" dirty="0">
                <a:solidFill>
                  <a:schemeClr val="bg1"/>
                </a:solidFill>
              </a:endParaRPr>
            </a:p>
          </p:txBody>
        </p:sp>
        <p:sp>
          <p:nvSpPr>
            <p:cNvPr id="12" name="円/楕円 102"/>
            <p:cNvSpPr/>
            <p:nvPr/>
          </p:nvSpPr>
          <p:spPr>
            <a:xfrm>
              <a:off x="7112983" y="2190392"/>
              <a:ext cx="84911" cy="79125"/>
            </a:xfrm>
            <a:prstGeom prst="ellipse">
              <a:avLst/>
            </a:prstGeom>
            <a:solidFill>
              <a:schemeClr val="bg1">
                <a:lumMod val="85000"/>
              </a:schemeClr>
            </a:solidFill>
          </p:spPr>
          <p:txBody>
            <a:bodyPr anchor="ctr">
              <a:spAutoFit/>
            </a:bodyPr>
            <a:lstStyle/>
            <a:p>
              <a:pPr algn="r">
                <a:defRPr/>
              </a:pPr>
              <a:endParaRPr lang="ja-JP" altLang="en-US" sz="1200" dirty="0">
                <a:solidFill>
                  <a:schemeClr val="bg1"/>
                </a:solidFill>
              </a:endParaRPr>
            </a:p>
          </p:txBody>
        </p:sp>
      </p:grpSp>
      <p:sp>
        <p:nvSpPr>
          <p:cNvPr id="2058" name="テキスト ボックス 1"/>
          <p:cNvSpPr txBox="1">
            <a:spLocks noChangeArrowheads="1"/>
          </p:cNvSpPr>
          <p:nvPr/>
        </p:nvSpPr>
        <p:spPr bwMode="auto">
          <a:xfrm>
            <a:off x="5611813" y="4921250"/>
            <a:ext cx="1249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200"/>
              <a:t>PC</a:t>
            </a:r>
            <a:r>
              <a:rPr lang="ja-JP" altLang="en-US" sz="1200"/>
              <a:t>用モニタ画面</a:t>
            </a:r>
          </a:p>
        </p:txBody>
      </p:sp>
      <p:sp>
        <p:nvSpPr>
          <p:cNvPr id="2059" name="テキスト ボックス 13"/>
          <p:cNvSpPr txBox="1">
            <a:spLocks noChangeArrowheads="1"/>
          </p:cNvSpPr>
          <p:nvPr/>
        </p:nvSpPr>
        <p:spPr bwMode="auto">
          <a:xfrm>
            <a:off x="4378325" y="5202238"/>
            <a:ext cx="2649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200"/>
              <a:t>タップ入力と工程撮影　二次元コードを読取</a:t>
            </a:r>
          </a:p>
        </p:txBody>
      </p:sp>
    </p:spTree>
    <p:extLst>
      <p:ext uri="{BB962C8B-B14F-4D97-AF65-F5344CB8AC3E}">
        <p14:creationId xmlns:p14="http://schemas.microsoft.com/office/powerpoint/2010/main" val="467057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type="subTitle" idx="1"/>
          </p:nvPr>
        </p:nvSpPr>
        <p:spPr bwMode="auto">
          <a:xfrm>
            <a:off x="107950" y="855663"/>
            <a:ext cx="8928100" cy="482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400" dirty="0" smtClean="0"/>
              <a:t>□機械加工と計測</a:t>
            </a:r>
            <a:r>
              <a:rPr lang="ja-JP" altLang="en-US" sz="2400" spc="-300" dirty="0" smtClean="0"/>
              <a:t>・センシング</a:t>
            </a:r>
            <a:r>
              <a:rPr lang="ja-JP" altLang="en-US" sz="2400" dirty="0" smtClean="0"/>
              <a:t>の融合による</a:t>
            </a:r>
            <a:r>
              <a:rPr lang="ja-JP" altLang="en-US" sz="2400" spc="-300" dirty="0" smtClean="0"/>
              <a:t>イノベーション</a:t>
            </a:r>
            <a:r>
              <a:rPr lang="ja-JP" altLang="en-US" sz="2400" dirty="0" smtClean="0"/>
              <a:t>を実現</a:t>
            </a:r>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r>
              <a:rPr lang="ja-JP" altLang="en-US" dirty="0" smtClean="0"/>
              <a:t>□切削工具の刃先の内部にセンサ（熱電対・加速度センサーなど）を内蔵</a:t>
            </a:r>
            <a:endParaRPr lang="en-US" altLang="ja-JP" dirty="0" smtClean="0"/>
          </a:p>
          <a:p>
            <a:pPr eaLnBrk="1" hangingPunct="1"/>
            <a:r>
              <a:rPr lang="ja-JP" altLang="en-US" dirty="0" smtClean="0"/>
              <a:t>□加工時の温度・振動をリアルタイムにモニタし、最適な加工条件を割りだす。</a:t>
            </a:r>
            <a:endParaRPr lang="en-US" altLang="ja-JP" dirty="0" smtClean="0"/>
          </a:p>
          <a:p>
            <a:pPr eaLnBrk="1" hangingPunct="1"/>
            <a:r>
              <a:rPr lang="ja-JP" altLang="en-US" dirty="0" smtClean="0"/>
              <a:t>　（常時モニターする機械は一台でも</a:t>
            </a:r>
            <a:r>
              <a:rPr lang="en-US" altLang="ja-JP" dirty="0" smtClean="0"/>
              <a:t>OK</a:t>
            </a:r>
            <a:r>
              <a:rPr lang="ja-JP" altLang="en-US" dirty="0" smtClean="0"/>
              <a:t>）</a:t>
            </a:r>
            <a:endParaRPr lang="en-US" altLang="ja-JP" dirty="0" smtClean="0"/>
          </a:p>
          <a:p>
            <a:pPr eaLnBrk="1" hangingPunct="1"/>
            <a:r>
              <a:rPr lang="ja-JP" altLang="en-US" dirty="0" smtClean="0"/>
              <a:t>□自社で開発して、計測・センシング技術をパッケージ化し、外販へ。</a:t>
            </a:r>
            <a:endParaRPr lang="en-US" altLang="ja-JP" dirty="0" smtClean="0"/>
          </a:p>
          <a:p>
            <a:pPr eaLnBrk="1" hangingPunct="1"/>
            <a:r>
              <a:rPr lang="ja-JP" altLang="en-US" dirty="0" smtClean="0"/>
              <a:t>□測定ビジネス</a:t>
            </a:r>
            <a:r>
              <a:rPr lang="en-US" altLang="ja-JP" dirty="0" smtClean="0"/>
              <a:t>+</a:t>
            </a:r>
            <a:r>
              <a:rPr lang="ja-JP" altLang="en-US" dirty="0"/>
              <a:t>最適</a:t>
            </a:r>
            <a:r>
              <a:rPr lang="ja-JP" altLang="en-US" dirty="0" smtClean="0"/>
              <a:t>加工条件をセレクトするサブスクリプションサービスを展開</a:t>
            </a:r>
            <a:endParaRPr lang="en-US" altLang="ja-JP" dirty="0" smtClean="0"/>
          </a:p>
          <a:p>
            <a:pPr eaLnBrk="1" hangingPunct="1"/>
            <a:r>
              <a:rPr lang="ja-JP" altLang="en-US" dirty="0" smtClean="0"/>
              <a:t>□</a:t>
            </a:r>
            <a:r>
              <a:rPr lang="ja-JP" altLang="en-US" dirty="0"/>
              <a:t>自社</a:t>
            </a:r>
            <a:r>
              <a:rPr lang="ja-JP" altLang="en-US" dirty="0" smtClean="0"/>
              <a:t>のスマートにあたり、</a:t>
            </a:r>
            <a:r>
              <a:rPr lang="en-US" altLang="ja-JP" dirty="0" err="1" smtClean="0"/>
              <a:t>SIer</a:t>
            </a:r>
            <a:r>
              <a:rPr lang="ja-JP" altLang="en-US" dirty="0" smtClean="0"/>
              <a:t>ビジネスを展開中</a:t>
            </a:r>
            <a:endParaRPr lang="en-US" altLang="ja-JP" dirty="0" smtClean="0"/>
          </a:p>
          <a:p>
            <a:pPr eaLnBrk="1" hangingPunct="1"/>
            <a:endParaRPr lang="ja-JP" altLang="en-US" dirty="0" smtClean="0"/>
          </a:p>
        </p:txBody>
      </p:sp>
      <p:sp>
        <p:nvSpPr>
          <p:cNvPr id="3075" name="タイトル 1"/>
          <p:cNvSpPr>
            <a:spLocks noGrp="1"/>
          </p:cNvSpPr>
          <p:nvPr>
            <p:ph type="title" idx="4294967295"/>
          </p:nvPr>
        </p:nvSpPr>
        <p:spPr bwMode="auto">
          <a:xfrm>
            <a:off x="50800" y="295275"/>
            <a:ext cx="6419850"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600" b="1" dirty="0" smtClean="0"/>
              <a:t>事例</a:t>
            </a:r>
            <a:r>
              <a:rPr lang="en-US" altLang="ja-JP" sz="1600" b="1" dirty="0" smtClean="0"/>
              <a:t>4</a:t>
            </a:r>
            <a:r>
              <a:rPr lang="ja-JP" altLang="en-US" sz="1600" b="1" dirty="0" smtClean="0"/>
              <a:t>：株式会社山本金属製作所　センシングで最適な加工条件を発見</a:t>
            </a:r>
          </a:p>
        </p:txBody>
      </p:sp>
      <p:graphicFrame>
        <p:nvGraphicFramePr>
          <p:cNvPr id="4" name="表 3"/>
          <p:cNvGraphicFramePr>
            <a:graphicFrameLocks noGrp="1"/>
          </p:cNvGraphicFramePr>
          <p:nvPr/>
        </p:nvGraphicFramePr>
        <p:xfrm>
          <a:off x="4095750" y="3589338"/>
          <a:ext cx="952500" cy="549276"/>
        </p:xfrm>
        <a:graphic>
          <a:graphicData uri="http://schemas.openxmlformats.org/drawingml/2006/table">
            <a:tbl>
              <a:tblPr/>
              <a:tblGrid>
                <a:gridCol w="952500">
                  <a:extLst>
                    <a:ext uri="{9D8B030D-6E8A-4147-A177-3AD203B41FA5}">
                      <a16:colId xmlns:a16="http://schemas.microsoft.com/office/drawing/2014/main" val="20000"/>
                    </a:ext>
                  </a:extLst>
                </a:gridCol>
              </a:tblGrid>
              <a:tr h="274638">
                <a:tc>
                  <a:txBody>
                    <a:bodyPr/>
                    <a:lstStyle/>
                    <a:p>
                      <a:endParaRPr lang="ja-JP" altLang="en-US" sz="18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274638">
                <a:tc>
                  <a:txBody>
                    <a:bodyPr/>
                    <a:lstStyle/>
                    <a:p>
                      <a:endParaRPr lang="ja-JP" altLang="en-US" sz="18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3079" name="Picture 1" descr="http://www.yama-kin.co.jp/image/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3589338"/>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descr="http://www.yama-kin.co.jp/image/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3589338"/>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3"/>
          <p:cNvSpPr>
            <a:spLocks noChangeArrowheads="1"/>
          </p:cNvSpPr>
          <p:nvPr/>
        </p:nvSpPr>
        <p:spPr bwMode="auto">
          <a:xfrm>
            <a:off x="4095750" y="358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ja-JP">
                <a:latin typeface="Arial" panose="020B0604020202020204" pitchFamily="34" charset="0"/>
              </a:rPr>
              <a:t/>
            </a:r>
            <a:br>
              <a:rPr lang="ja-JP" altLang="ja-JP">
                <a:latin typeface="Arial" panose="020B0604020202020204" pitchFamily="34" charset="0"/>
              </a:rPr>
            </a:br>
            <a:endParaRPr lang="ja-JP" altLang="ja-JP">
              <a:latin typeface="Arial" panose="020B0604020202020204" pitchFamily="34" charset="0"/>
            </a:endParaRPr>
          </a:p>
        </p:txBody>
      </p:sp>
      <p:pic>
        <p:nvPicPr>
          <p:cNvPr id="3082" name="Picture 6" descr="D:\TsujinoI\Desktop\sozai2\cutting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5000" y="1376363"/>
            <a:ext cx="19478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3348038" y="6032500"/>
            <a:ext cx="5621337" cy="249238"/>
          </a:xfrm>
          <a:prstGeom prst="rect">
            <a:avLst/>
          </a:prstGeom>
        </p:spPr>
        <p:txBody>
          <a:bodyPr tIns="18000">
            <a:spAutoFit/>
          </a:bodyPr>
          <a:lstStyle/>
          <a:p>
            <a:pPr algn="r" eaLnBrk="1" fontAlgn="auto" hangingPunct="1">
              <a:spcBef>
                <a:spcPts val="0"/>
              </a:spcBef>
              <a:spcAft>
                <a:spcPts val="0"/>
              </a:spcAft>
              <a:defRPr/>
            </a:pPr>
            <a:r>
              <a:rPr lang="ja-JP" altLang="en-US" sz="1200" dirty="0">
                <a:solidFill>
                  <a:srgbClr val="000099"/>
                </a:solidFill>
                <a:latin typeface="+mj-ea"/>
                <a:ea typeface="+mj-ea"/>
              </a:rPr>
              <a:t>（同社</a:t>
            </a:r>
            <a:r>
              <a:rPr lang="en-US" altLang="ja-JP" sz="1200" dirty="0">
                <a:solidFill>
                  <a:srgbClr val="000099"/>
                </a:solidFill>
                <a:latin typeface="+mj-ea"/>
                <a:ea typeface="+mj-ea"/>
              </a:rPr>
              <a:t>HP</a:t>
            </a:r>
            <a:r>
              <a:rPr lang="ja-JP" altLang="en-US" sz="1200" dirty="0">
                <a:solidFill>
                  <a:srgbClr val="000099"/>
                </a:solidFill>
                <a:latin typeface="+mj-ea"/>
                <a:ea typeface="+mj-ea"/>
              </a:rPr>
              <a:t>）</a:t>
            </a:r>
            <a:endParaRPr lang="ja-JP" altLang="ja-JP" sz="1200" dirty="0">
              <a:solidFill>
                <a:srgbClr val="000099"/>
              </a:solidFill>
              <a:latin typeface="+mj-ea"/>
              <a:ea typeface="+mj-ea"/>
            </a:endParaRPr>
          </a:p>
        </p:txBody>
      </p:sp>
      <p:pic>
        <p:nvPicPr>
          <p:cNvPr id="3084" name="図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81288" y="1352550"/>
            <a:ext cx="1489075"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図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36963" y="1782763"/>
            <a:ext cx="21875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図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15025" y="2066925"/>
            <a:ext cx="214153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図 1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33750" y="3589338"/>
            <a:ext cx="25288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図 1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29313" y="1244600"/>
            <a:ext cx="12858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図 16"/>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537450" y="3149600"/>
            <a:ext cx="14319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図 5"/>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98438" y="1376363"/>
            <a:ext cx="23510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259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lang="ja-JP" altLang="en-US" dirty="0" smtClean="0"/>
              <a:t>□鉄を</a:t>
            </a:r>
            <a:r>
              <a:rPr lang="en-US" altLang="ja-JP" dirty="0" smtClean="0"/>
              <a:t>IH</a:t>
            </a:r>
            <a:r>
              <a:rPr lang="en-US" altLang="ja-JP" dirty="0"/>
              <a:t>(</a:t>
            </a:r>
            <a:r>
              <a:rPr lang="ja-JP" altLang="en-US" dirty="0" smtClean="0"/>
              <a:t>電磁誘導加熱</a:t>
            </a:r>
            <a:r>
              <a:rPr lang="en-US" altLang="ja-JP" dirty="0" smtClean="0"/>
              <a:t>)</a:t>
            </a:r>
            <a:r>
              <a:rPr lang="ja-JP" altLang="en-US" dirty="0" smtClean="0"/>
              <a:t>を</a:t>
            </a:r>
            <a:r>
              <a:rPr lang="ja-JP" altLang="en-US" dirty="0"/>
              <a:t>利用した熱処理で強く</a:t>
            </a:r>
            <a:r>
              <a:rPr lang="ja-JP" altLang="en-US" dirty="0" smtClean="0"/>
              <a:t>する、高周波焼入サービスを提供</a:t>
            </a:r>
            <a:endParaRPr lang="en-US" altLang="ja-JP" dirty="0" smtClean="0"/>
          </a:p>
          <a:p>
            <a:r>
              <a:rPr lang="ja-JP" altLang="en-US" dirty="0" smtClean="0"/>
              <a:t>□高周波電磁誘導加熱装置を設計</a:t>
            </a:r>
            <a:r>
              <a:rPr lang="ja-JP" altLang="en-US" dirty="0"/>
              <a:t>・</a:t>
            </a:r>
            <a:r>
              <a:rPr lang="ja-JP" altLang="en-US" dirty="0" smtClean="0"/>
              <a:t>販売。</a:t>
            </a:r>
            <a:endParaRPr lang="en-US" altLang="ja-JP" dirty="0" smtClean="0"/>
          </a:p>
          <a:p>
            <a:r>
              <a:rPr lang="ja-JP" altLang="en-US" dirty="0" smtClean="0"/>
              <a:t>□自社工場で、焼入サービスも提供。</a:t>
            </a:r>
            <a:endParaRPr lang="en-US" altLang="ja-JP" dirty="0" smtClean="0"/>
          </a:p>
          <a:p>
            <a:r>
              <a:rPr lang="ja-JP" altLang="en-US" dirty="0" smtClean="0"/>
              <a:t>□自社</a:t>
            </a:r>
            <a:r>
              <a:rPr lang="ja-JP" altLang="en-US" dirty="0"/>
              <a:t>工場でロボットを活用したサイクルタイムの短縮を</a:t>
            </a:r>
            <a:r>
              <a:rPr lang="ja-JP" altLang="en-US" dirty="0" smtClean="0"/>
              <a:t>実現。</a:t>
            </a:r>
            <a:endParaRPr lang="en-US" altLang="ja-JP" dirty="0" smtClean="0"/>
          </a:p>
          <a:p>
            <a:r>
              <a:rPr lang="ja-JP" altLang="en-US" dirty="0" smtClean="0"/>
              <a:t>□自社</a:t>
            </a:r>
            <a:r>
              <a:rPr lang="ja-JP" altLang="en-US" dirty="0"/>
              <a:t>開発の</a:t>
            </a:r>
            <a:r>
              <a:rPr lang="en-US" altLang="ja-JP" dirty="0" err="1"/>
              <a:t>IoT</a:t>
            </a:r>
            <a:r>
              <a:rPr lang="ja-JP" altLang="en-US" dirty="0"/>
              <a:t>システムである「</a:t>
            </a:r>
            <a:r>
              <a:rPr lang="en-US" altLang="ja-JP" dirty="0" err="1"/>
              <a:t>FDioT</a:t>
            </a:r>
            <a:r>
              <a:rPr lang="ja-JP" altLang="en-US" dirty="0"/>
              <a:t>」を搭載</a:t>
            </a:r>
            <a:r>
              <a:rPr lang="ja-JP" altLang="en-US" dirty="0" smtClean="0"/>
              <a:t>した、</a:t>
            </a:r>
            <a:r>
              <a:rPr lang="zh-TW" altLang="en-US" dirty="0"/>
              <a:t>高周波誘導加熱</a:t>
            </a:r>
            <a:r>
              <a:rPr lang="zh-TW" altLang="en-US" dirty="0" smtClean="0"/>
              <a:t>装置</a:t>
            </a:r>
            <a:r>
              <a:rPr lang="ja-JP" altLang="en-US" dirty="0" smtClean="0"/>
              <a:t>を発売。</a:t>
            </a:r>
            <a:endParaRPr lang="en-US" altLang="ja-JP" dirty="0" smtClean="0"/>
          </a:p>
          <a:p>
            <a:r>
              <a:rPr lang="ja-JP" altLang="en-US" dirty="0" smtClean="0"/>
              <a:t>　需要家</a:t>
            </a:r>
            <a:r>
              <a:rPr lang="ja-JP" altLang="en-US" dirty="0"/>
              <a:t>のメンテナンスをサポートする事業展開を</a:t>
            </a:r>
            <a:r>
              <a:rPr lang="ja-JP" altLang="en-US" dirty="0" smtClean="0"/>
              <a:t>めざす。</a:t>
            </a:r>
            <a:endParaRPr lang="ja-JP" altLang="en-US" dirty="0"/>
          </a:p>
          <a:p>
            <a:endParaRPr kumimoji="1" lang="ja-JP" altLang="en-US" dirty="0"/>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32960" y="2587057"/>
            <a:ext cx="2373075" cy="1331875"/>
          </a:xfrm>
          <a:prstGeom prst="rect">
            <a:avLst/>
          </a:prstGeom>
          <a:solidFill>
            <a:schemeClr val="bg1"/>
          </a:solidFill>
        </p:spPr>
      </p:pic>
      <p:sp>
        <p:nvSpPr>
          <p:cNvPr id="4" name="正方形/長方形 3"/>
          <p:cNvSpPr/>
          <p:nvPr/>
        </p:nvSpPr>
        <p:spPr>
          <a:xfrm>
            <a:off x="77274" y="319467"/>
            <a:ext cx="2319866" cy="369332"/>
          </a:xfrm>
          <a:prstGeom prst="rect">
            <a:avLst/>
          </a:prstGeom>
        </p:spPr>
        <p:txBody>
          <a:bodyPr wrap="none">
            <a:spAutoFit/>
          </a:bodyPr>
          <a:lstStyle/>
          <a:p>
            <a:r>
              <a:rPr lang="ja-JP" altLang="en-US" b="1" dirty="0" smtClean="0"/>
              <a:t>事例</a:t>
            </a:r>
            <a:r>
              <a:rPr lang="en-US" altLang="ja-JP" b="1" dirty="0" smtClean="0"/>
              <a:t>6</a:t>
            </a:r>
            <a:r>
              <a:rPr lang="ja-JP" altLang="en-US" b="1" dirty="0" smtClean="0"/>
              <a:t>：富士</a:t>
            </a:r>
            <a:r>
              <a:rPr lang="ja-JP" altLang="en-US" b="1" dirty="0"/>
              <a:t>電子工業</a:t>
            </a:r>
          </a:p>
        </p:txBody>
      </p:sp>
      <p:pic>
        <p:nvPicPr>
          <p:cNvPr id="5" name="Picture 2" descr="C:\Users\Harada\Desktop\001_外観_南東面.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7317" y="3221654"/>
            <a:ext cx="2177764" cy="270192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7303" y="3221654"/>
            <a:ext cx="2251970" cy="1826864"/>
          </a:xfrm>
          <a:prstGeom prst="rect">
            <a:avLst/>
          </a:prstGeom>
        </p:spPr>
      </p:pic>
      <p:sp>
        <p:nvSpPr>
          <p:cNvPr id="8" name="正方形/長方形 7"/>
          <p:cNvSpPr/>
          <p:nvPr/>
        </p:nvSpPr>
        <p:spPr>
          <a:xfrm>
            <a:off x="3348038" y="6019621"/>
            <a:ext cx="5621337" cy="249238"/>
          </a:xfrm>
          <a:prstGeom prst="rect">
            <a:avLst/>
          </a:prstGeom>
        </p:spPr>
        <p:txBody>
          <a:bodyPr tIns="18000">
            <a:spAutoFit/>
          </a:bodyPr>
          <a:lstStyle/>
          <a:p>
            <a:pPr algn="r" eaLnBrk="1" fontAlgn="auto" hangingPunct="1">
              <a:spcBef>
                <a:spcPts val="0"/>
              </a:spcBef>
              <a:spcAft>
                <a:spcPts val="0"/>
              </a:spcAft>
              <a:defRPr/>
            </a:pPr>
            <a:r>
              <a:rPr lang="ja-JP" altLang="en-US" sz="1200" dirty="0">
                <a:solidFill>
                  <a:srgbClr val="000099"/>
                </a:solidFill>
                <a:latin typeface="+mj-ea"/>
                <a:ea typeface="+mj-ea"/>
              </a:rPr>
              <a:t>（同社</a:t>
            </a:r>
            <a:r>
              <a:rPr lang="en-US" altLang="ja-JP" sz="1200" dirty="0">
                <a:solidFill>
                  <a:srgbClr val="000099"/>
                </a:solidFill>
                <a:latin typeface="+mj-ea"/>
                <a:ea typeface="+mj-ea"/>
              </a:rPr>
              <a:t>HP</a:t>
            </a:r>
            <a:r>
              <a:rPr lang="ja-JP" altLang="en-US" sz="1200" dirty="0">
                <a:solidFill>
                  <a:srgbClr val="000099"/>
                </a:solidFill>
                <a:latin typeface="+mj-ea"/>
                <a:ea typeface="+mj-ea"/>
              </a:rPr>
              <a:t>）</a:t>
            </a:r>
            <a:endParaRPr lang="ja-JP" altLang="ja-JP" sz="1200" dirty="0">
              <a:solidFill>
                <a:srgbClr val="000099"/>
              </a:solidFill>
              <a:latin typeface="+mj-ea"/>
              <a:ea typeface="+mj-ea"/>
            </a:endParaRPr>
          </a:p>
        </p:txBody>
      </p:sp>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266" y="3799268"/>
            <a:ext cx="3540510" cy="2124306"/>
          </a:xfrm>
          <a:prstGeom prst="rect">
            <a:avLst/>
          </a:prstGeom>
        </p:spPr>
      </p:pic>
    </p:spTree>
    <p:extLst>
      <p:ext uri="{BB962C8B-B14F-4D97-AF65-F5344CB8AC3E}">
        <p14:creationId xmlns:p14="http://schemas.microsoft.com/office/powerpoint/2010/main" val="153019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lang="ja-JP" altLang="en-US" dirty="0"/>
              <a:t>□</a:t>
            </a:r>
            <a:r>
              <a:rPr lang="ja-JP" altLang="en-US" dirty="0" smtClean="0"/>
              <a:t>大企業</a:t>
            </a:r>
            <a:r>
              <a:rPr lang="en-US" altLang="ja-JP" dirty="0" smtClean="0"/>
              <a:t>=</a:t>
            </a:r>
            <a:r>
              <a:rPr lang="ja-JP" altLang="en-US" dirty="0" smtClean="0"/>
              <a:t>リーマンショック後の落ち込みの後、緩やか</a:t>
            </a:r>
            <a:r>
              <a:rPr lang="ja-JP" altLang="en-US" dirty="0"/>
              <a:t>に</a:t>
            </a:r>
            <a:r>
              <a:rPr lang="ja-JP" altLang="en-US" dirty="0" smtClean="0"/>
              <a:t>上昇。</a:t>
            </a:r>
            <a:endParaRPr lang="en-US" altLang="ja-JP" dirty="0" smtClean="0"/>
          </a:p>
          <a:p>
            <a:r>
              <a:rPr lang="ja-JP" altLang="en-US" dirty="0"/>
              <a:t>□</a:t>
            </a:r>
            <a:r>
              <a:rPr lang="ja-JP" altLang="en-US" dirty="0" smtClean="0"/>
              <a:t>中小企業</a:t>
            </a:r>
            <a:r>
              <a:rPr lang="en-US" altLang="ja-JP" dirty="0" smtClean="0"/>
              <a:t>=</a:t>
            </a:r>
            <a:r>
              <a:rPr lang="ja-JP" altLang="en-US" dirty="0" smtClean="0"/>
              <a:t>ずっと横ばい傾向、大企業</a:t>
            </a:r>
            <a:r>
              <a:rPr lang="ja-JP" altLang="en-US" dirty="0"/>
              <a:t>と</a:t>
            </a:r>
            <a:r>
              <a:rPr lang="ja-JP" altLang="en-US" dirty="0" smtClean="0"/>
              <a:t>の差</a:t>
            </a:r>
            <a:r>
              <a:rPr lang="ja-JP" altLang="en-US" dirty="0"/>
              <a:t>は徐々に</a:t>
            </a:r>
            <a:r>
              <a:rPr lang="ja-JP" altLang="en-US" dirty="0" smtClean="0"/>
              <a:t>拡大</a:t>
            </a:r>
            <a:r>
              <a:rPr lang="ja-JP" altLang="en-US" dirty="0"/>
              <a:t>（</a:t>
            </a:r>
            <a:r>
              <a:rPr lang="ja-JP" altLang="en-US" dirty="0" smtClean="0"/>
              <a:t>下請構造。値上不可）</a:t>
            </a:r>
            <a:endParaRPr kumimoji="1" lang="ja-JP" altLang="en-US" dirty="0"/>
          </a:p>
        </p:txBody>
      </p:sp>
      <p:sp>
        <p:nvSpPr>
          <p:cNvPr id="4" name="タイトル 1"/>
          <p:cNvSpPr txBox="1">
            <a:spLocks/>
          </p:cNvSpPr>
          <p:nvPr/>
        </p:nvSpPr>
        <p:spPr>
          <a:xfrm>
            <a:off x="60960" y="295275"/>
            <a:ext cx="6609616"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smtClean="0">
                <a:latin typeface="+mj-ea"/>
              </a:rPr>
              <a:t>中小企業の生産性向上と</a:t>
            </a:r>
            <a:r>
              <a:rPr lang="en-US" altLang="ja-JP" b="1" dirty="0" err="1" smtClean="0">
                <a:latin typeface="+mj-ea"/>
              </a:rPr>
              <a:t>IoT</a:t>
            </a:r>
            <a:endParaRPr lang="ja-JP" altLang="en-US" b="1" dirty="0">
              <a:latin typeface="+mj-ea"/>
            </a:endParaRPr>
          </a:p>
        </p:txBody>
      </p:sp>
      <p:sp>
        <p:nvSpPr>
          <p:cNvPr id="5" name="正方形/長方形 4"/>
          <p:cNvSpPr/>
          <p:nvPr/>
        </p:nvSpPr>
        <p:spPr>
          <a:xfrm>
            <a:off x="6493219" y="6002656"/>
            <a:ext cx="2536272" cy="261610"/>
          </a:xfrm>
          <a:prstGeom prst="rect">
            <a:avLst/>
          </a:prstGeom>
        </p:spPr>
        <p:txBody>
          <a:bodyPr wrap="none">
            <a:spAutoFit/>
          </a:bodyPr>
          <a:lstStyle/>
          <a:p>
            <a:r>
              <a:rPr lang="ja-JP" altLang="en-US" sz="1100" dirty="0" smtClean="0"/>
              <a:t>中小企業庁編　</a:t>
            </a:r>
            <a:r>
              <a:rPr lang="en-US" altLang="ja-JP" sz="1100" dirty="0" smtClean="0"/>
              <a:t>2019</a:t>
            </a:r>
            <a:r>
              <a:rPr lang="ja-JP" altLang="en-US" sz="1100" dirty="0"/>
              <a:t>年版中小企業白書</a:t>
            </a:r>
            <a:endParaRPr lang="en-US" altLang="ja-JP" sz="1100" dirty="0"/>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8827" y="1596980"/>
            <a:ext cx="8678960" cy="4108361"/>
          </a:xfrm>
          <a:prstGeom prst="rect">
            <a:avLst/>
          </a:prstGeom>
        </p:spPr>
      </p:pic>
    </p:spTree>
    <p:extLst>
      <p:ext uri="{BB962C8B-B14F-4D97-AF65-F5344CB8AC3E}">
        <p14:creationId xmlns:p14="http://schemas.microsoft.com/office/powerpoint/2010/main" val="3694851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type="subTitle" idx="1"/>
          </p:nvPr>
        </p:nvSpPr>
        <p:spPr/>
        <p:txBody>
          <a:bodyPr/>
          <a:lstStyle/>
          <a:p>
            <a:r>
              <a:rPr lang="ja-JP" altLang="en-US" dirty="0"/>
              <a:t>□</a:t>
            </a:r>
            <a:r>
              <a:rPr kumimoji="1" lang="ja-JP" altLang="en-US" dirty="0" smtClean="0"/>
              <a:t>金型製作等　難加工材料への対応やリードタイム短縮に強み。</a:t>
            </a:r>
            <a:endParaRPr kumimoji="1" lang="en-US" altLang="ja-JP" dirty="0" smtClean="0"/>
          </a:p>
          <a:p>
            <a:r>
              <a:rPr lang="ja-JP" altLang="en-US" dirty="0"/>
              <a:t>□</a:t>
            </a:r>
            <a:r>
              <a:rPr lang="ja-JP" altLang="en-US" dirty="0" smtClean="0"/>
              <a:t>コンビニ</a:t>
            </a:r>
            <a:r>
              <a:rPr lang="ja-JP" altLang="en-US" dirty="0"/>
              <a:t>棚導入、定位置、定量、定方向、表示、標識することで、取り出し</a:t>
            </a:r>
            <a:r>
              <a:rPr lang="en-US" altLang="ja-JP" dirty="0"/>
              <a:t>5</a:t>
            </a:r>
            <a:r>
              <a:rPr lang="ja-JP" altLang="en-US" dirty="0"/>
              <a:t>秒を達成するなど、３</a:t>
            </a:r>
            <a:r>
              <a:rPr lang="en-US" altLang="ja-JP" dirty="0"/>
              <a:t>S</a:t>
            </a:r>
            <a:r>
              <a:rPr lang="ja-JP" altLang="en-US" dirty="0"/>
              <a:t>・カイゼン活動を徹底</a:t>
            </a:r>
            <a:r>
              <a:rPr lang="ja-JP" altLang="en-US" dirty="0" smtClean="0"/>
              <a:t>。</a:t>
            </a:r>
            <a:endParaRPr lang="en-US" altLang="ja-JP" dirty="0" smtClean="0"/>
          </a:p>
          <a:p>
            <a:r>
              <a:rPr lang="ja-JP" altLang="en-US" dirty="0"/>
              <a:t>↓</a:t>
            </a:r>
            <a:endParaRPr lang="en-US" altLang="ja-JP" dirty="0"/>
          </a:p>
          <a:p>
            <a:r>
              <a:rPr lang="ja-JP" altLang="en-US" dirty="0" smtClean="0"/>
              <a:t>□紙の保管・検索の無駄に気づき、「</a:t>
            </a:r>
            <a:r>
              <a:rPr lang="ja-JP" altLang="en-US" dirty="0"/>
              <a:t>要る</a:t>
            </a:r>
            <a:r>
              <a:rPr lang="ja-JP" altLang="en-US" dirty="0" smtClean="0"/>
              <a:t>情報をすぐ</a:t>
            </a:r>
            <a:r>
              <a:rPr lang="ja-JP" altLang="en-US" dirty="0"/>
              <a:t>に（</a:t>
            </a:r>
            <a:r>
              <a:rPr lang="en-US" altLang="ja-JP" dirty="0"/>
              <a:t>6</a:t>
            </a:r>
            <a:r>
              <a:rPr lang="ja-JP" altLang="en-US" dirty="0"/>
              <a:t>秒以内）に</a:t>
            </a:r>
            <a:r>
              <a:rPr lang="ja-JP" altLang="en-US" dirty="0" smtClean="0"/>
              <a:t>取り出す」ために、文書管理ソフトの開発・活用に。</a:t>
            </a:r>
            <a:endParaRPr lang="en-US" altLang="ja-JP" dirty="0" smtClean="0"/>
          </a:p>
          <a:p>
            <a:r>
              <a:rPr lang="ja-JP" altLang="en-US" dirty="0" smtClean="0"/>
              <a:t>↓</a:t>
            </a:r>
            <a:endParaRPr lang="en-US" altLang="ja-JP" dirty="0" smtClean="0"/>
          </a:p>
          <a:p>
            <a:r>
              <a:rPr lang="ja-JP" altLang="en-US" dirty="0"/>
              <a:t>□</a:t>
            </a:r>
            <a:r>
              <a:rPr lang="ja-JP" altLang="en-US" dirty="0" smtClean="0"/>
              <a:t>自社</a:t>
            </a:r>
            <a:r>
              <a:rPr lang="ja-JP" altLang="en-US" dirty="0"/>
              <a:t>開発の　文書・図面管理ソフト「</a:t>
            </a:r>
            <a:r>
              <a:rPr lang="ja-JP" altLang="en-US" dirty="0" smtClean="0"/>
              <a:t>デジタルドルフィンズ」商品化</a:t>
            </a:r>
            <a:endParaRPr lang="en-US" altLang="ja-JP" dirty="0" smtClean="0"/>
          </a:p>
          <a:p>
            <a:endParaRPr lang="en-US" altLang="ja-JP" dirty="0"/>
          </a:p>
          <a:p>
            <a:endParaRPr kumimoji="1" lang="en-US" altLang="ja-JP" dirty="0" smtClean="0"/>
          </a:p>
          <a:p>
            <a:endParaRPr lang="en-US" altLang="ja-JP" dirty="0"/>
          </a:p>
          <a:p>
            <a:endParaRPr kumimoji="1" lang="en-US" altLang="ja-JP" dirty="0"/>
          </a:p>
          <a:p>
            <a:endParaRPr kumimoji="1" lang="en-US" altLang="ja-JP" dirty="0" smtClean="0"/>
          </a:p>
          <a:p>
            <a:endParaRPr kumimoji="1" lang="en-US" altLang="ja-JP" dirty="0" smtClean="0"/>
          </a:p>
          <a:p>
            <a:pPr>
              <a:spcBef>
                <a:spcPts val="0"/>
              </a:spcBef>
            </a:pPr>
            <a:r>
              <a:rPr lang="ja-JP" altLang="en-US" dirty="0" smtClean="0"/>
              <a:t>□全国の中小企業に普及、バーコードや</a:t>
            </a:r>
            <a:r>
              <a:rPr lang="en-US" altLang="ja-JP" dirty="0" smtClean="0"/>
              <a:t>OCR</a:t>
            </a:r>
            <a:r>
              <a:rPr lang="ja-JP" altLang="en-US" dirty="0" err="1" smtClean="0"/>
              <a:t>、</a:t>
            </a:r>
            <a:r>
              <a:rPr lang="ja-JP" altLang="en-US" dirty="0" smtClean="0"/>
              <a:t>生産管理システムと連携させることで、</a:t>
            </a:r>
            <a:r>
              <a:rPr lang="en-US" altLang="ja-JP" dirty="0" err="1" smtClean="0"/>
              <a:t>IoT</a:t>
            </a:r>
            <a:r>
              <a:rPr lang="ja-JP" altLang="en-US" dirty="0" smtClean="0"/>
              <a:t>システムの母胎となっている例多数。</a:t>
            </a:r>
            <a:endParaRPr kumimoji="1" lang="ja-JP" altLang="en-US" dirty="0"/>
          </a:p>
        </p:txBody>
      </p:sp>
      <p:sp>
        <p:nvSpPr>
          <p:cNvPr id="3" name="タイトル 2"/>
          <p:cNvSpPr>
            <a:spLocks noGrp="1"/>
          </p:cNvSpPr>
          <p:nvPr>
            <p:ph type="title" idx="4294967295"/>
          </p:nvPr>
        </p:nvSpPr>
        <p:spPr>
          <a:xfrm>
            <a:off x="64395" y="295275"/>
            <a:ext cx="6940550" cy="469900"/>
          </a:xfrm>
          <a:prstGeom prst="rect">
            <a:avLst/>
          </a:prstGeom>
        </p:spPr>
        <p:txBody>
          <a:bodyPr>
            <a:normAutofit/>
          </a:bodyPr>
          <a:lstStyle/>
          <a:p>
            <a:r>
              <a:rPr lang="ja-JP" altLang="en-US" b="1" dirty="0" smtClean="0">
                <a:latin typeface="+mj-ea"/>
              </a:rPr>
              <a:t>事例</a:t>
            </a:r>
            <a:r>
              <a:rPr lang="en-US" altLang="ja-JP" b="1" dirty="0">
                <a:latin typeface="+mj-ea"/>
              </a:rPr>
              <a:t>7</a:t>
            </a:r>
            <a:r>
              <a:rPr lang="ja-JP" altLang="en-US" b="1" dirty="0" smtClean="0">
                <a:latin typeface="+mj-ea"/>
              </a:rPr>
              <a:t>：枚</a:t>
            </a:r>
            <a:r>
              <a:rPr lang="ja-JP" altLang="en-US" b="1" dirty="0">
                <a:latin typeface="+mj-ea"/>
              </a:rPr>
              <a:t>岡合金工具株式</a:t>
            </a:r>
            <a:r>
              <a:rPr lang="ja-JP" altLang="en-US" b="1" dirty="0" smtClean="0">
                <a:latin typeface="+mj-ea"/>
              </a:rPr>
              <a:t>会社　</a:t>
            </a:r>
            <a:r>
              <a:rPr lang="ja-JP" altLang="en-US" sz="1800" b="1" dirty="0" smtClean="0">
                <a:latin typeface="+mj-ea"/>
              </a:rPr>
              <a:t>３</a:t>
            </a:r>
            <a:r>
              <a:rPr lang="en-US" altLang="ja-JP" sz="1800" b="1" dirty="0" smtClean="0">
                <a:latin typeface="+mj-ea"/>
              </a:rPr>
              <a:t>S</a:t>
            </a:r>
            <a:r>
              <a:rPr lang="ja-JP" altLang="en-US" sz="1800" b="1" dirty="0" smtClean="0">
                <a:latin typeface="+mj-ea"/>
              </a:rPr>
              <a:t>から</a:t>
            </a:r>
            <a:r>
              <a:rPr lang="en-US" altLang="ja-JP" sz="1800" b="1" dirty="0" smtClean="0">
                <a:latin typeface="+mj-ea"/>
              </a:rPr>
              <a:t>IT</a:t>
            </a:r>
            <a:r>
              <a:rPr lang="ja-JP" altLang="en-US" sz="1800" b="1" dirty="0" smtClean="0">
                <a:latin typeface="+mj-ea"/>
              </a:rPr>
              <a:t>ツールを開発・販売</a:t>
            </a:r>
            <a:endParaRPr kumimoji="1" lang="ja-JP" altLang="en-US" sz="1800" b="1" dirty="0">
              <a:latin typeface="+mj-ea"/>
            </a:endParaRPr>
          </a:p>
        </p:txBody>
      </p:sp>
      <p:pic>
        <p:nvPicPr>
          <p:cNvPr id="3074" name="Picture 2" descr="D:\TsujinoI\Desktop\hiraokaSG-lo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3734" y="3473703"/>
            <a:ext cx="3536053" cy="18839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TsujinoI\Desktop\hiraoka.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71923" y="4013571"/>
            <a:ext cx="3209925" cy="88582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347864" y="6032321"/>
            <a:ext cx="5620996" cy="249008"/>
          </a:xfrm>
          <a:prstGeom prst="rect">
            <a:avLst/>
          </a:prstGeom>
        </p:spPr>
        <p:txBody>
          <a:bodyPr wrap="square" tIns="18000">
            <a:spAutoFit/>
          </a:bodyPr>
          <a:lstStyle/>
          <a:p>
            <a:pPr algn="r"/>
            <a:r>
              <a:rPr lang="ja-JP" altLang="en-US" sz="1200" dirty="0" smtClean="0">
                <a:solidFill>
                  <a:srgbClr val="000099"/>
                </a:solidFill>
                <a:latin typeface="+mj-ea"/>
                <a:ea typeface="+mj-ea"/>
              </a:rPr>
              <a:t>（同社</a:t>
            </a:r>
            <a:r>
              <a:rPr lang="en-US" altLang="ja-JP" sz="1200" dirty="0" smtClean="0">
                <a:solidFill>
                  <a:srgbClr val="000099"/>
                </a:solidFill>
                <a:latin typeface="+mj-ea"/>
                <a:ea typeface="+mj-ea"/>
              </a:rPr>
              <a:t>HP</a:t>
            </a:r>
            <a:r>
              <a:rPr lang="ja-JP" altLang="en-US" sz="1200" dirty="0" smtClean="0">
                <a:solidFill>
                  <a:srgbClr val="000099"/>
                </a:solidFill>
                <a:latin typeface="+mj-ea"/>
                <a:ea typeface="+mj-ea"/>
              </a:rPr>
              <a:t>）</a:t>
            </a:r>
            <a:endParaRPr lang="ja-JP" altLang="ja-JP" sz="1200" dirty="0">
              <a:solidFill>
                <a:srgbClr val="000099"/>
              </a:solidFill>
              <a:latin typeface="+mj-ea"/>
              <a:ea typeface="+mj-ea"/>
            </a:endParaRPr>
          </a:p>
        </p:txBody>
      </p:sp>
    </p:spTree>
    <p:extLst>
      <p:ext uri="{BB962C8B-B14F-4D97-AF65-F5344CB8AC3E}">
        <p14:creationId xmlns:p14="http://schemas.microsoft.com/office/powerpoint/2010/main" val="4052495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サブタイトル 1"/>
          <p:cNvSpPr>
            <a:spLocks noGrp="1"/>
          </p:cNvSpPr>
          <p:nvPr>
            <p:ph type="subTitle" idx="1"/>
          </p:nvPr>
        </p:nvSpPr>
        <p:spPr bwMode="auto">
          <a:xfrm>
            <a:off x="133350" y="892175"/>
            <a:ext cx="8929688" cy="508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2813" eaLnBrk="1" hangingPunct="1">
              <a:spcBef>
                <a:spcPct val="0"/>
              </a:spcBef>
            </a:pPr>
            <a:endParaRPr lang="en-US" altLang="ja-JP" smtClean="0"/>
          </a:p>
          <a:p>
            <a:pPr defTabSz="912813" eaLnBrk="1" hangingPunct="1">
              <a:spcBef>
                <a:spcPct val="0"/>
              </a:spcBef>
            </a:pPr>
            <a:r>
              <a:rPr lang="ja-JP" altLang="en-US" smtClean="0"/>
              <a:t>□グラファイトパッキン関連のニッチ市場を制する強み。</a:t>
            </a:r>
            <a:endParaRPr lang="en-US" altLang="ja-JP" smtClean="0"/>
          </a:p>
          <a:p>
            <a:pPr defTabSz="912813" eaLnBrk="1" hangingPunct="1">
              <a:spcBef>
                <a:spcPct val="0"/>
              </a:spcBef>
            </a:pPr>
            <a:r>
              <a:rPr lang="ja-JP" altLang="en-US" smtClean="0"/>
              <a:t>□ものづくりの一方、パソコン黎明期から、ソフトウェア開発事業に取り組む。</a:t>
            </a:r>
            <a:endParaRPr lang="en-US" altLang="ja-JP" smtClean="0"/>
          </a:p>
          <a:p>
            <a:pPr defTabSz="912813" eaLnBrk="1" hangingPunct="1">
              <a:spcBef>
                <a:spcPct val="0"/>
              </a:spcBef>
            </a:pPr>
            <a:r>
              <a:rPr lang="ja-JP" altLang="en-US" smtClean="0"/>
              <a:t>□現場を知り尽くした社員が、生産管理システムを造り込み、社内の製造現場で活用。</a:t>
            </a:r>
            <a:endParaRPr lang="en-US" altLang="ja-JP" smtClean="0"/>
          </a:p>
          <a:p>
            <a:pPr defTabSz="912813" eaLnBrk="1" hangingPunct="1">
              <a:spcBef>
                <a:spcPct val="0"/>
              </a:spcBef>
            </a:pPr>
            <a:r>
              <a:rPr lang="ja-JP" altLang="en-US" smtClean="0"/>
              <a:t>□さらにソフトウェアを改善し、ソフトウエア事業の売上比率が向上！</a:t>
            </a:r>
            <a:endParaRPr lang="en-US" altLang="ja-JP" smtClean="0"/>
          </a:p>
          <a:p>
            <a:pPr defTabSz="912813" eaLnBrk="1" hangingPunct="1">
              <a:spcBef>
                <a:spcPct val="0"/>
              </a:spcBef>
            </a:pPr>
            <a:endParaRPr lang="en-US" altLang="ja-JP" smtClean="0"/>
          </a:p>
          <a:p>
            <a:pPr defTabSz="912813" eaLnBrk="1" hangingPunct="1">
              <a:spcBef>
                <a:spcPct val="0"/>
              </a:spcBef>
            </a:pPr>
            <a:r>
              <a:rPr lang="ja-JP" altLang="en-US" smtClean="0"/>
              <a:t>□ものづくりとソフト開発の２本柱で相乗効果</a:t>
            </a:r>
            <a:endParaRPr lang="en-US" altLang="ja-JP" smtClean="0"/>
          </a:p>
          <a:p>
            <a:pPr defTabSz="912813" eaLnBrk="1" hangingPunct="1">
              <a:spcBef>
                <a:spcPct val="0"/>
              </a:spcBef>
            </a:pPr>
            <a:r>
              <a:rPr lang="ja-JP" altLang="en-US" smtClean="0"/>
              <a:t>□工場に見えない？　デザイナーズハウスのような工場</a:t>
            </a:r>
          </a:p>
          <a:p>
            <a:pPr defTabSz="912813" eaLnBrk="1" hangingPunct="1"/>
            <a:endParaRPr lang="ja-JP" altLang="en-US" smtClean="0"/>
          </a:p>
        </p:txBody>
      </p:sp>
      <p:sp>
        <p:nvSpPr>
          <p:cNvPr id="3" name="タイトル 12"/>
          <p:cNvSpPr txBox="1">
            <a:spLocks/>
          </p:cNvSpPr>
          <p:nvPr/>
        </p:nvSpPr>
        <p:spPr>
          <a:xfrm>
            <a:off x="63500" y="298450"/>
            <a:ext cx="6607175" cy="468313"/>
          </a:xfrm>
          <a:prstGeom prst="rect">
            <a:avLst/>
          </a:prstGeom>
        </p:spPr>
        <p:txBody>
          <a:bodyPr>
            <a:normAutofit fontScale="97500"/>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pPr fontAlgn="auto">
              <a:spcAft>
                <a:spcPts val="0"/>
              </a:spcAft>
              <a:defRPr/>
            </a:pPr>
            <a:r>
              <a:rPr lang="ja-JP" altLang="en-US" b="1" dirty="0" smtClean="0">
                <a:latin typeface="+mj-ea"/>
              </a:rPr>
              <a:t>事例</a:t>
            </a:r>
            <a:r>
              <a:rPr lang="en-US" altLang="ja-JP" b="1" dirty="0" smtClean="0">
                <a:latin typeface="+mj-ea"/>
              </a:rPr>
              <a:t>8</a:t>
            </a:r>
            <a:r>
              <a:rPr lang="ja-JP" altLang="en-US" b="1" dirty="0" smtClean="0">
                <a:latin typeface="+mj-ea"/>
              </a:rPr>
              <a:t>：株式会社デジック</a:t>
            </a:r>
            <a:endParaRPr lang="ja-JP" altLang="en-US" b="1" dirty="0">
              <a:latin typeface="+mj-ea"/>
            </a:endParaRPr>
          </a:p>
        </p:txBody>
      </p:sp>
      <p:pic>
        <p:nvPicPr>
          <p:cNvPr id="2052" name="図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70675" y="2686050"/>
            <a:ext cx="23288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テキスト ボックス 7"/>
          <p:cNvSpPr txBox="1">
            <a:spLocks noChangeArrowheads="1"/>
          </p:cNvSpPr>
          <p:nvPr/>
        </p:nvSpPr>
        <p:spPr bwMode="auto">
          <a:xfrm>
            <a:off x="3717925" y="5978525"/>
            <a:ext cx="5340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1200"/>
              <a:t>（出典：写真　同社</a:t>
            </a:r>
            <a:r>
              <a:rPr lang="en-US" altLang="ja-JP" sz="1200"/>
              <a:t>HP</a:t>
            </a:r>
            <a:r>
              <a:rPr lang="ja-JP" altLang="en-US" sz="1200"/>
              <a:t>から引用　外観は撮影：辻野一郎）</a:t>
            </a:r>
          </a:p>
        </p:txBody>
      </p:sp>
      <p:pic>
        <p:nvPicPr>
          <p:cNvPr id="2054"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288" y="3627438"/>
            <a:ext cx="36226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63963" y="3627438"/>
            <a:ext cx="29051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267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type="subTitle" idx="1"/>
          </p:nvPr>
        </p:nvSpPr>
        <p:spPr bwMode="auto">
          <a:xfrm>
            <a:off x="107950" y="855663"/>
            <a:ext cx="8928100" cy="482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400" dirty="0" smtClean="0"/>
              <a:t>□デザイナーとのコラボレーションで工期管理アプリを開発</a:t>
            </a:r>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endParaRPr lang="en-US" altLang="ja-JP" dirty="0" smtClean="0"/>
          </a:p>
          <a:p>
            <a:pPr eaLnBrk="1" hangingPunct="1"/>
            <a:r>
              <a:rPr lang="ja-JP" altLang="en-US" dirty="0" smtClean="0"/>
              <a:t>□ステンレスを中心とする板金事業者</a:t>
            </a:r>
            <a:endParaRPr lang="en-US" altLang="ja-JP" dirty="0" smtClean="0"/>
          </a:p>
          <a:p>
            <a:pPr eaLnBrk="1" hangingPunct="1"/>
            <a:r>
              <a:rPr lang="ja-JP" altLang="en-US" dirty="0" smtClean="0"/>
              <a:t>□３</a:t>
            </a:r>
            <a:r>
              <a:rPr lang="en-US" altLang="ja-JP" dirty="0" smtClean="0"/>
              <a:t>S</a:t>
            </a:r>
            <a:r>
              <a:rPr lang="ja-JP" altLang="en-US" dirty="0" smtClean="0"/>
              <a:t>・カイゼンの徹底から生まれたホワイトボード</a:t>
            </a:r>
            <a:endParaRPr lang="en-US" altLang="ja-JP" dirty="0" smtClean="0"/>
          </a:p>
          <a:p>
            <a:pPr eaLnBrk="1" hangingPunct="1"/>
            <a:r>
              <a:rPr lang="ja-JP" altLang="en-US" dirty="0" smtClean="0"/>
              <a:t>　⇒</a:t>
            </a:r>
            <a:r>
              <a:rPr lang="en-US" altLang="ja-JP" dirty="0" smtClean="0"/>
              <a:t>Y-</a:t>
            </a:r>
            <a:r>
              <a:rPr lang="en-US" altLang="ja-JP" dirty="0" err="1" smtClean="0"/>
              <a:t>decl</a:t>
            </a:r>
            <a:r>
              <a:rPr lang="ja-JP" altLang="en-US" dirty="0" smtClean="0"/>
              <a:t>（ワイデクル）管理ボード　</a:t>
            </a:r>
            <a:endParaRPr lang="en-US" altLang="ja-JP" dirty="0" smtClean="0"/>
          </a:p>
          <a:p>
            <a:pPr eaLnBrk="1" hangingPunct="1"/>
            <a:r>
              <a:rPr lang="ja-JP" altLang="en-US" dirty="0" smtClean="0"/>
              <a:t>　ホワイトボードに各種機能を付加、見やすく融通性が高い！</a:t>
            </a:r>
            <a:endParaRPr lang="en-US" altLang="ja-JP" dirty="0" smtClean="0"/>
          </a:p>
          <a:p>
            <a:pPr eaLnBrk="1" hangingPunct="1"/>
            <a:r>
              <a:rPr lang="ja-JP" altLang="en-US" dirty="0" smtClean="0"/>
              <a:t>□スマートフォンを活用した、工期管理アプリケーションを開発</a:t>
            </a:r>
            <a:endParaRPr lang="en-US" altLang="ja-JP" dirty="0" smtClean="0"/>
          </a:p>
          <a:p>
            <a:pPr eaLnBrk="1" hangingPunct="1"/>
            <a:r>
              <a:rPr lang="ja-JP" altLang="en-US" dirty="0" smtClean="0"/>
              <a:t>　⇒ちょくレポ</a:t>
            </a:r>
            <a:endParaRPr lang="en-US" altLang="ja-JP" dirty="0" smtClean="0"/>
          </a:p>
          <a:p>
            <a:pPr eaLnBrk="1" hangingPunct="1"/>
            <a:r>
              <a:rPr lang="ja-JP" altLang="en-US" dirty="0" smtClean="0"/>
              <a:t>　スマートフォンで工程進捗を撮影・タイムライン上で顧客と進捗状況を共有</a:t>
            </a:r>
            <a:endParaRPr lang="en-US" altLang="ja-JP" dirty="0" smtClean="0"/>
          </a:p>
          <a:p>
            <a:pPr eaLnBrk="1" hangingPunct="1"/>
            <a:r>
              <a:rPr lang="ja-JP" altLang="en-US" dirty="0" smtClean="0"/>
              <a:t>□自社で開発・板金製品の進捗・管理外販へ。</a:t>
            </a:r>
            <a:endParaRPr lang="en-US" altLang="ja-JP" dirty="0" smtClean="0"/>
          </a:p>
          <a:p>
            <a:pPr eaLnBrk="1" hangingPunct="1"/>
            <a:r>
              <a:rPr lang="ja-JP" altLang="en-US" dirty="0" smtClean="0"/>
              <a:t>　情報共有は、物理的なモノがある方がやりやすい面あり。デジタルとすみわけ。</a:t>
            </a:r>
            <a:endParaRPr lang="en-US" altLang="ja-JP" dirty="0" smtClean="0"/>
          </a:p>
          <a:p>
            <a:pPr eaLnBrk="1" hangingPunct="1"/>
            <a:endParaRPr lang="ja-JP" altLang="en-US" dirty="0" smtClean="0"/>
          </a:p>
        </p:txBody>
      </p:sp>
      <p:sp>
        <p:nvSpPr>
          <p:cNvPr id="3075" name="タイトル 1"/>
          <p:cNvSpPr>
            <a:spLocks noGrp="1"/>
          </p:cNvSpPr>
          <p:nvPr>
            <p:ph type="title" idx="4294967295"/>
          </p:nvPr>
        </p:nvSpPr>
        <p:spPr bwMode="auto">
          <a:xfrm>
            <a:off x="50800" y="295275"/>
            <a:ext cx="6419850"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600" dirty="0" smtClean="0"/>
              <a:t>事例</a:t>
            </a:r>
            <a:r>
              <a:rPr lang="en-US" altLang="ja-JP" sz="1600" dirty="0"/>
              <a:t>9</a:t>
            </a:r>
            <a:r>
              <a:rPr lang="ja-JP" altLang="en-US" sz="1600" dirty="0" smtClean="0"/>
              <a:t>：株式会社山田製作所</a:t>
            </a:r>
          </a:p>
        </p:txBody>
      </p:sp>
      <p:graphicFrame>
        <p:nvGraphicFramePr>
          <p:cNvPr id="4" name="表 3"/>
          <p:cNvGraphicFramePr>
            <a:graphicFrameLocks noGrp="1"/>
          </p:cNvGraphicFramePr>
          <p:nvPr/>
        </p:nvGraphicFramePr>
        <p:xfrm>
          <a:off x="4095750" y="3589338"/>
          <a:ext cx="952500" cy="549276"/>
        </p:xfrm>
        <a:graphic>
          <a:graphicData uri="http://schemas.openxmlformats.org/drawingml/2006/table">
            <a:tbl>
              <a:tblPr/>
              <a:tblGrid>
                <a:gridCol w="952500">
                  <a:extLst>
                    <a:ext uri="{9D8B030D-6E8A-4147-A177-3AD203B41FA5}">
                      <a16:colId xmlns:a16="http://schemas.microsoft.com/office/drawing/2014/main" val="20000"/>
                    </a:ext>
                  </a:extLst>
                </a:gridCol>
              </a:tblGrid>
              <a:tr h="274638">
                <a:tc>
                  <a:txBody>
                    <a:bodyPr/>
                    <a:lstStyle/>
                    <a:p>
                      <a:endParaRPr lang="ja-JP" altLang="en-US" sz="18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274638">
                <a:tc>
                  <a:txBody>
                    <a:bodyPr/>
                    <a:lstStyle/>
                    <a:p>
                      <a:endParaRPr lang="ja-JP" altLang="en-US" sz="1800" dirty="0">
                        <a:effectLst/>
                      </a:endParaRPr>
                    </a:p>
                  </a:txBody>
                  <a:tcPr marL="0" marR="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3079" name="Picture 1" descr="http://www.yama-kin.co.jp/image/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3589338"/>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descr="http://www.yama-kin.co.jp/image/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3589338"/>
            <a:ext cx="95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3"/>
          <p:cNvSpPr>
            <a:spLocks noChangeArrowheads="1"/>
          </p:cNvSpPr>
          <p:nvPr/>
        </p:nvSpPr>
        <p:spPr bwMode="auto">
          <a:xfrm>
            <a:off x="4095750" y="358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ja-JP">
                <a:latin typeface="Arial" panose="020B0604020202020204" pitchFamily="34" charset="0"/>
              </a:rPr>
              <a:t/>
            </a:r>
            <a:br>
              <a:rPr lang="ja-JP" altLang="ja-JP">
                <a:latin typeface="Arial" panose="020B0604020202020204" pitchFamily="34" charset="0"/>
              </a:rPr>
            </a:br>
            <a:endParaRPr lang="ja-JP" altLang="ja-JP">
              <a:latin typeface="Arial" panose="020B0604020202020204" pitchFamily="34" charset="0"/>
            </a:endParaRPr>
          </a:p>
        </p:txBody>
      </p:sp>
      <p:sp>
        <p:nvSpPr>
          <p:cNvPr id="11" name="正方形/長方形 10"/>
          <p:cNvSpPr/>
          <p:nvPr/>
        </p:nvSpPr>
        <p:spPr>
          <a:xfrm>
            <a:off x="3348038" y="6032500"/>
            <a:ext cx="5621337" cy="249238"/>
          </a:xfrm>
          <a:prstGeom prst="rect">
            <a:avLst/>
          </a:prstGeom>
        </p:spPr>
        <p:txBody>
          <a:bodyPr tIns="18000">
            <a:spAutoFit/>
          </a:bodyPr>
          <a:lstStyle/>
          <a:p>
            <a:pPr algn="r" eaLnBrk="1" fontAlgn="auto" hangingPunct="1">
              <a:spcBef>
                <a:spcPts val="0"/>
              </a:spcBef>
              <a:spcAft>
                <a:spcPts val="0"/>
              </a:spcAft>
              <a:defRPr/>
            </a:pPr>
            <a:r>
              <a:rPr lang="ja-JP" altLang="en-US" sz="1200" dirty="0">
                <a:solidFill>
                  <a:srgbClr val="000099"/>
                </a:solidFill>
                <a:latin typeface="+mj-ea"/>
                <a:ea typeface="+mj-ea"/>
              </a:rPr>
              <a:t>（同社</a:t>
            </a:r>
            <a:r>
              <a:rPr lang="en-US" altLang="ja-JP" sz="1200" dirty="0">
                <a:solidFill>
                  <a:srgbClr val="000099"/>
                </a:solidFill>
                <a:latin typeface="+mj-ea"/>
                <a:ea typeface="+mj-ea"/>
              </a:rPr>
              <a:t>HP</a:t>
            </a:r>
            <a:r>
              <a:rPr lang="ja-JP" altLang="en-US" sz="1200" dirty="0">
                <a:solidFill>
                  <a:srgbClr val="000099"/>
                </a:solidFill>
                <a:latin typeface="+mj-ea"/>
                <a:ea typeface="+mj-ea"/>
              </a:rPr>
              <a:t>）</a:t>
            </a:r>
            <a:endParaRPr lang="ja-JP" altLang="ja-JP" sz="1200" dirty="0">
              <a:solidFill>
                <a:srgbClr val="000099"/>
              </a:solidFill>
              <a:latin typeface="+mj-ea"/>
              <a:ea typeface="+mj-ea"/>
            </a:endParaRPr>
          </a:p>
        </p:txBody>
      </p:sp>
      <p:pic>
        <p:nvPicPr>
          <p:cNvPr id="3083"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488" y="3346450"/>
            <a:ext cx="822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図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0875" y="1265238"/>
            <a:ext cx="22034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図 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4325" y="1327150"/>
            <a:ext cx="21939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図 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42175" y="1355725"/>
            <a:ext cx="1741488"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770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2"/>
          <p:cNvSpPr>
            <a:spLocks noGrp="1"/>
          </p:cNvSpPr>
          <p:nvPr>
            <p:ph type="subTitle" idx="1"/>
          </p:nvPr>
        </p:nvSpPr>
        <p:spPr bwMode="auto">
          <a:xfrm>
            <a:off x="107950" y="892175"/>
            <a:ext cx="8928100" cy="186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mtClean="0"/>
              <a:t>□</a:t>
            </a:r>
            <a:r>
              <a:rPr lang="en-US" altLang="ja-JP" smtClean="0"/>
              <a:t>1985</a:t>
            </a:r>
            <a:r>
              <a:rPr lang="ja-JP" altLang="en-US" smtClean="0"/>
              <a:t>年にはマイコン内蔵電子式水道メーターの開発に成功。ハイブリッドメータ、デジタルメータを開発・製造し、ユーザーである水道管理者に、検針の必要がない遠隔管理を可能にしている。</a:t>
            </a:r>
            <a:r>
              <a:rPr lang="en-US" altLang="ja-JP" smtClean="0"/>
              <a:t/>
            </a:r>
            <a:br>
              <a:rPr lang="en-US" altLang="ja-JP" smtClean="0"/>
            </a:br>
            <a:r>
              <a:rPr lang="ja-JP" altLang="en-US" smtClean="0"/>
              <a:t>□自社の製造ラインの見える化にも取組み、複数の事業場を一元管理する生産管理体制を実現。</a:t>
            </a:r>
          </a:p>
          <a:p>
            <a:endParaRPr lang="ja-JP" altLang="en-US" smtClean="0"/>
          </a:p>
        </p:txBody>
      </p:sp>
      <p:sp>
        <p:nvSpPr>
          <p:cNvPr id="3075" name="タイトル 1"/>
          <p:cNvSpPr>
            <a:spLocks noGrp="1"/>
          </p:cNvSpPr>
          <p:nvPr>
            <p:ph type="title" idx="4294967295"/>
          </p:nvPr>
        </p:nvSpPr>
        <p:spPr bwMode="auto">
          <a:xfrm>
            <a:off x="0" y="295275"/>
            <a:ext cx="6419850"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dirty="0" smtClean="0"/>
              <a:t>事例</a:t>
            </a:r>
            <a:r>
              <a:rPr lang="en-US" altLang="ja-JP" b="1" dirty="0" smtClean="0"/>
              <a:t>10</a:t>
            </a:r>
            <a:r>
              <a:rPr lang="ja-JP" altLang="en-US" b="1" dirty="0" smtClean="0"/>
              <a:t>：柏原計器工業</a:t>
            </a:r>
          </a:p>
        </p:txBody>
      </p:sp>
      <p:pic>
        <p:nvPicPr>
          <p:cNvPr id="3076" name="Picture 2" descr="D:\TsujinoI\Desktop\kashikei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270668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D:\TsujinoI\Desktop\kashikei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988" y="270668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3348038" y="6032500"/>
            <a:ext cx="5621337" cy="249238"/>
          </a:xfrm>
          <a:prstGeom prst="rect">
            <a:avLst/>
          </a:prstGeom>
        </p:spPr>
        <p:txBody>
          <a:bodyPr tIns="18000">
            <a:spAutoFit/>
          </a:bodyPr>
          <a:lstStyle/>
          <a:p>
            <a:pPr algn="r" eaLnBrk="1" fontAlgn="auto" hangingPunct="1">
              <a:spcBef>
                <a:spcPts val="0"/>
              </a:spcBef>
              <a:spcAft>
                <a:spcPts val="0"/>
              </a:spcAft>
              <a:defRPr/>
            </a:pPr>
            <a:r>
              <a:rPr lang="ja-JP" altLang="en-US" sz="1200" dirty="0">
                <a:solidFill>
                  <a:srgbClr val="000099"/>
                </a:solidFill>
                <a:latin typeface="+mj-ea"/>
                <a:ea typeface="+mj-ea"/>
              </a:rPr>
              <a:t>（</a:t>
            </a:r>
            <a:r>
              <a:rPr lang="en-US" altLang="ja-JP" sz="1200" dirty="0">
                <a:solidFill>
                  <a:srgbClr val="000099"/>
                </a:solidFill>
                <a:latin typeface="+mj-ea"/>
                <a:ea typeface="+mj-ea"/>
              </a:rPr>
              <a:t>MOBIO</a:t>
            </a:r>
            <a:r>
              <a:rPr lang="ja-JP" altLang="en-US" sz="1200" dirty="0">
                <a:solidFill>
                  <a:srgbClr val="000099"/>
                </a:solidFill>
                <a:latin typeface="+mj-ea"/>
                <a:ea typeface="+mj-ea"/>
              </a:rPr>
              <a:t>　</a:t>
            </a:r>
            <a:r>
              <a:rPr lang="en-US" altLang="ja-JP" sz="1200" dirty="0">
                <a:solidFill>
                  <a:srgbClr val="000099"/>
                </a:solidFill>
                <a:latin typeface="+mj-ea"/>
                <a:ea typeface="+mj-ea"/>
              </a:rPr>
              <a:t>HP</a:t>
            </a:r>
            <a:r>
              <a:rPr lang="ja-JP" altLang="en-US" sz="1200" dirty="0">
                <a:solidFill>
                  <a:srgbClr val="000099"/>
                </a:solidFill>
                <a:latin typeface="+mj-ea"/>
                <a:ea typeface="+mj-ea"/>
              </a:rPr>
              <a:t>　同社</a:t>
            </a:r>
            <a:r>
              <a:rPr lang="en-US" altLang="ja-JP" sz="1200" dirty="0">
                <a:solidFill>
                  <a:srgbClr val="000099"/>
                </a:solidFill>
                <a:latin typeface="+mj-ea"/>
                <a:ea typeface="+mj-ea"/>
              </a:rPr>
              <a:t>HP</a:t>
            </a:r>
            <a:r>
              <a:rPr lang="ja-JP" altLang="en-US" sz="1200" dirty="0">
                <a:solidFill>
                  <a:srgbClr val="000099"/>
                </a:solidFill>
                <a:latin typeface="+mj-ea"/>
                <a:ea typeface="+mj-ea"/>
              </a:rPr>
              <a:t>）</a:t>
            </a:r>
            <a:endParaRPr lang="ja-JP" altLang="ja-JP" sz="1200" dirty="0">
              <a:solidFill>
                <a:srgbClr val="000099"/>
              </a:solidFill>
              <a:latin typeface="+mj-ea"/>
              <a:ea typeface="+mj-ea"/>
            </a:endParaRPr>
          </a:p>
        </p:txBody>
      </p:sp>
    </p:spTree>
    <p:extLst>
      <p:ext uri="{BB962C8B-B14F-4D97-AF65-F5344CB8AC3E}">
        <p14:creationId xmlns:p14="http://schemas.microsoft.com/office/powerpoint/2010/main" val="2676208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サブタイトル 1"/>
          <p:cNvSpPr>
            <a:spLocks noGrp="1"/>
          </p:cNvSpPr>
          <p:nvPr>
            <p:ph type="subTitle" idx="1"/>
          </p:nvPr>
        </p:nvSpPr>
        <p:spPr bwMode="auto">
          <a:xfrm>
            <a:off x="107950" y="892175"/>
            <a:ext cx="8928100" cy="508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t" hangingPunct="1"/>
            <a:r>
              <a:rPr lang="ja-JP" altLang="en-US" smtClean="0"/>
              <a:t>□</a:t>
            </a:r>
            <a:r>
              <a:rPr lang="ja-JP" altLang="ja-JP" smtClean="0"/>
              <a:t>伝統的な缶焚き製法の石鹸を製造</a:t>
            </a:r>
            <a:r>
              <a:rPr lang="ja-JP" altLang="en-US" smtClean="0"/>
              <a:t>する老舗企業。</a:t>
            </a:r>
            <a:endParaRPr lang="en-US" altLang="ja-JP" smtClean="0"/>
          </a:p>
          <a:p>
            <a:pPr eaLnBrk="1" fontAlgn="t" hangingPunct="1"/>
            <a:r>
              <a:rPr lang="ja-JP" altLang="en-US" smtClean="0"/>
              <a:t>□</a:t>
            </a:r>
            <a:r>
              <a:rPr lang="ja-JP" altLang="ja-JP" smtClean="0"/>
              <a:t>自社ブランド</a:t>
            </a:r>
            <a:r>
              <a:rPr lang="ja-JP" altLang="en-US" smtClean="0"/>
              <a:t>の</a:t>
            </a:r>
            <a:r>
              <a:rPr lang="ja-JP" altLang="ja-JP" smtClean="0"/>
              <a:t>展開</a:t>
            </a:r>
            <a:r>
              <a:rPr lang="ja-JP" altLang="en-US" smtClean="0"/>
              <a:t>や、</a:t>
            </a:r>
            <a:r>
              <a:rPr lang="ja-JP" altLang="ja-JP" smtClean="0"/>
              <a:t>「みせるば</a:t>
            </a:r>
            <a:r>
              <a:rPr lang="ja-JP" altLang="en-US" smtClean="0"/>
              <a:t>やお</a:t>
            </a:r>
            <a:r>
              <a:rPr lang="ja-JP" altLang="ja-JP" smtClean="0"/>
              <a:t>」でのワークショップ開催など、ものづくりを楽しく</a:t>
            </a:r>
            <a:r>
              <a:rPr lang="ja-JP" altLang="en-US" smtClean="0"/>
              <a:t>！工夫する社員、提案する社員が活き活きと働ける会社</a:t>
            </a:r>
            <a:endParaRPr lang="en-US" altLang="ja-JP" smtClean="0"/>
          </a:p>
          <a:p>
            <a:pPr eaLnBrk="1" fontAlgn="t" hangingPunct="1"/>
            <a:r>
              <a:rPr lang="ja-JP" altLang="en-US" smtClean="0"/>
              <a:t>□</a:t>
            </a:r>
            <a:r>
              <a:rPr lang="en-US" altLang="ja-JP" smtClean="0"/>
              <a:t>WEB</a:t>
            </a:r>
            <a:r>
              <a:rPr lang="ja-JP" altLang="en-US" smtClean="0"/>
              <a:t>ビジネスの世界を経験する社長は、</a:t>
            </a:r>
            <a:r>
              <a:rPr lang="ja-JP" altLang="ja-JP" smtClean="0"/>
              <a:t>現場を支えるシステムを日々改良。</a:t>
            </a:r>
            <a:endParaRPr lang="en-US" altLang="ja-JP" smtClean="0"/>
          </a:p>
          <a:p>
            <a:pPr eaLnBrk="1" fontAlgn="t" hangingPunct="1"/>
            <a:r>
              <a:rPr lang="ja-JP" altLang="en-US" smtClean="0"/>
              <a:t>□</a:t>
            </a:r>
            <a:r>
              <a:rPr lang="ja-JP" altLang="ja-JP" smtClean="0"/>
              <a:t>受発注・製造データからほぼリアルタイムで決算状況が把握できるまでに進化。</a:t>
            </a:r>
            <a:endParaRPr lang="en-US" altLang="ja-JP" smtClean="0"/>
          </a:p>
          <a:p>
            <a:pPr eaLnBrk="1" fontAlgn="t" hangingPunct="1"/>
            <a:endParaRPr lang="en-US" altLang="ja-JP" smtClean="0"/>
          </a:p>
          <a:p>
            <a:pPr eaLnBrk="1" fontAlgn="t" hangingPunct="1"/>
            <a:endParaRPr lang="en-US" altLang="ja-JP" smtClean="0"/>
          </a:p>
          <a:p>
            <a:pPr eaLnBrk="1" fontAlgn="t" hangingPunct="1"/>
            <a:endParaRPr lang="en-US" altLang="ja-JP" smtClean="0"/>
          </a:p>
          <a:p>
            <a:pPr eaLnBrk="1" fontAlgn="t" hangingPunct="1"/>
            <a:endParaRPr lang="en-US" altLang="ja-JP" smtClean="0"/>
          </a:p>
          <a:p>
            <a:pPr eaLnBrk="1" fontAlgn="t" hangingPunct="1"/>
            <a:endParaRPr lang="en-US" altLang="ja-JP" smtClean="0"/>
          </a:p>
          <a:p>
            <a:pPr eaLnBrk="1" fontAlgn="t" hangingPunct="1"/>
            <a:endParaRPr lang="en-US" altLang="ja-JP" smtClean="0"/>
          </a:p>
          <a:p>
            <a:pPr eaLnBrk="1" fontAlgn="t" hangingPunct="1"/>
            <a:endParaRPr lang="en-US" altLang="ja-JP" smtClean="0"/>
          </a:p>
          <a:p>
            <a:pPr eaLnBrk="1" fontAlgn="t" hangingPunct="1"/>
            <a:endParaRPr lang="en-US" altLang="ja-JP" smtClean="0"/>
          </a:p>
          <a:p>
            <a:pPr eaLnBrk="1" fontAlgn="t" hangingPunct="1"/>
            <a:endParaRPr lang="en-US" altLang="ja-JP" smtClean="0"/>
          </a:p>
          <a:p>
            <a:pPr eaLnBrk="1" fontAlgn="t" hangingPunct="1"/>
            <a:r>
              <a:rPr lang="ja-JP" altLang="en-US" smtClean="0"/>
              <a:t>□収益構造がゆとりを生み、海外への販路も確保しながら残業ほぼゼロを実現</a:t>
            </a:r>
            <a:endParaRPr lang="en-US" altLang="ja-JP" smtClean="0"/>
          </a:p>
          <a:p>
            <a:pPr eaLnBrk="1" fontAlgn="t" hangingPunct="1"/>
            <a:endParaRPr lang="ja-JP" altLang="ja-JP" smtClean="0"/>
          </a:p>
          <a:p>
            <a:pPr eaLnBrk="1" hangingPunct="1"/>
            <a:endParaRPr lang="ja-JP" altLang="en-US" smtClean="0"/>
          </a:p>
        </p:txBody>
      </p:sp>
      <p:sp>
        <p:nvSpPr>
          <p:cNvPr id="2051" name="正方形/長方形 3"/>
          <p:cNvSpPr>
            <a:spLocks noChangeArrowheads="1"/>
          </p:cNvSpPr>
          <p:nvPr/>
        </p:nvSpPr>
        <p:spPr bwMode="auto">
          <a:xfrm>
            <a:off x="107950" y="324677"/>
            <a:ext cx="3717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000" b="1" dirty="0" smtClean="0"/>
              <a:t>事例</a:t>
            </a:r>
            <a:r>
              <a:rPr lang="en-US" altLang="ja-JP" sz="2000" b="1" dirty="0" smtClean="0"/>
              <a:t>11</a:t>
            </a:r>
            <a:r>
              <a:rPr lang="ja-JP" altLang="en-US" sz="2000" b="1" dirty="0" smtClean="0"/>
              <a:t>：</a:t>
            </a:r>
            <a:r>
              <a:rPr lang="ja-JP" altLang="ja-JP" sz="2000" b="1" dirty="0"/>
              <a:t>木村石鹸工業株式会社</a:t>
            </a:r>
            <a:endParaRPr lang="ja-JP" altLang="en-US" sz="2000" b="1" dirty="0"/>
          </a:p>
        </p:txBody>
      </p:sp>
      <p:pic>
        <p:nvPicPr>
          <p:cNvPr id="2052"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2578100"/>
            <a:ext cx="40544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017838"/>
            <a:ext cx="1831975"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3014663"/>
            <a:ext cx="1831975"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図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1988" y="3017838"/>
            <a:ext cx="1831975"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図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4835525"/>
            <a:ext cx="1590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72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コンテンツ プレースホルダー 1"/>
          <p:cNvSpPr>
            <a:spLocks noGrp="1"/>
          </p:cNvSpPr>
          <p:nvPr>
            <p:ph type="subTitle" idx="1"/>
          </p:nvPr>
        </p:nvSpPr>
        <p:spPr bwMode="auto">
          <a:xfrm>
            <a:off x="107950" y="892175"/>
            <a:ext cx="8928100" cy="186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mtClean="0"/>
              <a:t>□キーレスエントリー他システムを駆使して従業員は接客に専念。</a:t>
            </a:r>
            <a:endParaRPr lang="en-US" altLang="ja-JP" smtClean="0"/>
          </a:p>
          <a:p>
            <a:pPr>
              <a:spcBef>
                <a:spcPct val="0"/>
              </a:spcBef>
            </a:pPr>
            <a:r>
              <a:rPr lang="ja-JP" altLang="en-US" sz="1600" smtClean="0">
                <a:solidFill>
                  <a:srgbClr val="000000"/>
                </a:solidFill>
              </a:rPr>
              <a:t>　・</a:t>
            </a:r>
            <a:r>
              <a:rPr lang="ja-JP" altLang="ja-JP" sz="1600" smtClean="0">
                <a:solidFill>
                  <a:srgbClr val="000000"/>
                </a:solidFill>
              </a:rPr>
              <a:t>自動精算機・暗証番号</a:t>
            </a:r>
            <a:r>
              <a:rPr lang="ja-JP" altLang="en-US" sz="1600" smtClean="0">
                <a:solidFill>
                  <a:srgbClr val="000000"/>
                </a:solidFill>
              </a:rPr>
              <a:t>、グループウエアの導入</a:t>
            </a:r>
            <a:endParaRPr lang="ja-JP" altLang="ja-JP" sz="1600" smtClean="0"/>
          </a:p>
          <a:p>
            <a:pPr>
              <a:spcBef>
                <a:spcPct val="0"/>
              </a:spcBef>
            </a:pPr>
            <a:r>
              <a:rPr lang="ja-JP" altLang="en-US" sz="1600" smtClean="0">
                <a:solidFill>
                  <a:srgbClr val="000000"/>
                </a:solidFill>
              </a:rPr>
              <a:t>　・</a:t>
            </a:r>
            <a:r>
              <a:rPr lang="ja-JP" altLang="ja-JP" sz="1600" smtClean="0">
                <a:solidFill>
                  <a:srgbClr val="000000"/>
                </a:solidFill>
              </a:rPr>
              <a:t>宿泊システムの</a:t>
            </a:r>
            <a:r>
              <a:rPr lang="ja-JP" altLang="en-US" sz="1600" smtClean="0">
                <a:solidFill>
                  <a:srgbClr val="000000"/>
                </a:solidFill>
              </a:rPr>
              <a:t>プライベート</a:t>
            </a:r>
            <a:r>
              <a:rPr lang="ja-JP" altLang="ja-JP" sz="1600" smtClean="0">
                <a:solidFill>
                  <a:srgbClr val="FF0000"/>
                </a:solidFill>
              </a:rPr>
              <a:t>クラウド</a:t>
            </a:r>
            <a:r>
              <a:rPr lang="ja-JP" altLang="en-US" sz="1600" smtClean="0">
                <a:solidFill>
                  <a:srgbClr val="FF0000"/>
                </a:solidFill>
              </a:rPr>
              <a:t>化・</a:t>
            </a:r>
            <a:r>
              <a:rPr lang="ja-JP" altLang="en-US" sz="1600" smtClean="0">
                <a:solidFill>
                  <a:srgbClr val="000000"/>
                </a:solidFill>
              </a:rPr>
              <a:t>顧客情報一元管理・全社</a:t>
            </a:r>
            <a:r>
              <a:rPr lang="ja-JP" altLang="ja-JP" sz="1600" smtClean="0">
                <a:solidFill>
                  <a:srgbClr val="000000"/>
                </a:solidFill>
              </a:rPr>
              <a:t>共有）</a:t>
            </a:r>
            <a:endParaRPr lang="ja-JP" altLang="ja-JP" sz="1600" smtClean="0"/>
          </a:p>
          <a:p>
            <a:pPr>
              <a:spcBef>
                <a:spcPct val="0"/>
              </a:spcBef>
            </a:pPr>
            <a:r>
              <a:rPr lang="ja-JP" altLang="en-US" sz="1600" smtClean="0">
                <a:solidFill>
                  <a:srgbClr val="000000"/>
                </a:solidFill>
              </a:rPr>
              <a:t>　</a:t>
            </a:r>
            <a:endParaRPr lang="en-US" altLang="ja-JP" sz="1600" smtClean="0">
              <a:solidFill>
                <a:srgbClr val="000000"/>
              </a:solidFill>
            </a:endParaRPr>
          </a:p>
          <a:p>
            <a:pPr>
              <a:spcBef>
                <a:spcPct val="0"/>
              </a:spcBef>
            </a:pPr>
            <a:r>
              <a:rPr lang="ja-JP" altLang="en-US" sz="1600" smtClean="0">
                <a:solidFill>
                  <a:srgbClr val="000000"/>
                </a:solidFill>
              </a:rPr>
              <a:t>　・</a:t>
            </a:r>
            <a:r>
              <a:rPr lang="ja-JP" altLang="ja-JP" sz="1600" smtClean="0">
                <a:solidFill>
                  <a:srgbClr val="000000"/>
                </a:solidFill>
              </a:rPr>
              <a:t>ネット予約（他社・自社）の自動取込み</a:t>
            </a:r>
            <a:endParaRPr lang="ja-JP" altLang="ja-JP" sz="1600" smtClean="0"/>
          </a:p>
          <a:p>
            <a:pPr>
              <a:spcBef>
                <a:spcPct val="0"/>
              </a:spcBef>
            </a:pPr>
            <a:r>
              <a:rPr lang="ja-JP" altLang="en-US" sz="1600" smtClean="0">
                <a:solidFill>
                  <a:srgbClr val="000000"/>
                </a:solidFill>
              </a:rPr>
              <a:t>　・</a:t>
            </a:r>
            <a:r>
              <a:rPr lang="ja-JP" altLang="ja-JP" sz="1600" smtClean="0">
                <a:solidFill>
                  <a:srgbClr val="000000"/>
                </a:solidFill>
              </a:rPr>
              <a:t>経理自動仕訳・データウェアハウス構築（次期ＩＴソリューション：手集計の廃止）</a:t>
            </a:r>
            <a:endParaRPr lang="ja-JP" altLang="ja-JP" sz="1600" smtClean="0"/>
          </a:p>
          <a:p>
            <a:pPr>
              <a:spcBef>
                <a:spcPct val="0"/>
              </a:spcBef>
            </a:pPr>
            <a:r>
              <a:rPr lang="ja-JP" altLang="en-US" sz="1600" smtClean="0">
                <a:solidFill>
                  <a:srgbClr val="000000"/>
                </a:solidFill>
              </a:rPr>
              <a:t>　・</a:t>
            </a:r>
            <a:r>
              <a:rPr lang="ja-JP" altLang="ja-JP" sz="1600" smtClean="0">
                <a:solidFill>
                  <a:srgbClr val="000000"/>
                </a:solidFill>
              </a:rPr>
              <a:t>ＥＣＯチェックイン（アライバルカードの電子化）</a:t>
            </a:r>
            <a:endParaRPr lang="en-US" altLang="ja-JP" sz="1600" smtClean="0">
              <a:solidFill>
                <a:srgbClr val="000000"/>
              </a:solidFill>
            </a:endParaRPr>
          </a:p>
          <a:p>
            <a:r>
              <a:rPr lang="ja-JP" altLang="en-US" sz="1600" smtClean="0"/>
              <a:t>　</a:t>
            </a:r>
            <a:endParaRPr lang="en-US" altLang="ja-JP" sz="1600" smtClean="0"/>
          </a:p>
          <a:p>
            <a:endParaRPr lang="en-US" altLang="ja-JP" sz="1600" smtClean="0"/>
          </a:p>
          <a:p>
            <a:r>
              <a:rPr lang="ja-JP" altLang="en-US" sz="1600" smtClean="0"/>
              <a:t>夜間の解錠業務から従業員を解放</a:t>
            </a:r>
            <a:endParaRPr lang="en-US" altLang="ja-JP" sz="1600" smtClean="0"/>
          </a:p>
          <a:p>
            <a:r>
              <a:rPr lang="ja-JP" altLang="en-US" sz="1600" smtClean="0"/>
              <a:t>（暗証番号のコールセンター対応）</a:t>
            </a:r>
            <a:endParaRPr lang="en-US" altLang="ja-JP" sz="1600" smtClean="0"/>
          </a:p>
          <a:p>
            <a:r>
              <a:rPr lang="ja-JP" altLang="en-US" sz="1600" smtClean="0"/>
              <a:t>・直接の接客を大切に</a:t>
            </a:r>
            <a:endParaRPr lang="en-US" altLang="ja-JP" sz="1600" smtClean="0"/>
          </a:p>
          <a:p>
            <a:r>
              <a:rPr lang="ja-JP" altLang="en-US" sz="1600" smtClean="0"/>
              <a:t>こまやかな顧客データで思い出しを可能に</a:t>
            </a:r>
            <a:endParaRPr lang="en-US" altLang="ja-JP" sz="1600" smtClean="0"/>
          </a:p>
          <a:p>
            <a:r>
              <a:rPr lang="ja-JP" altLang="en-US" sz="1600" smtClean="0"/>
              <a:t>　　↓</a:t>
            </a:r>
            <a:endParaRPr lang="en-US" altLang="ja-JP" sz="1600" smtClean="0"/>
          </a:p>
          <a:p>
            <a:r>
              <a:rPr lang="ja-JP" altLang="en-US" sz="1600" smtClean="0"/>
              <a:t>ぐっすり眠れるホテル品質を確保し、顧客満足度向上！</a:t>
            </a:r>
            <a:endParaRPr lang="en-US" altLang="ja-JP" sz="1600" smtClean="0"/>
          </a:p>
          <a:p>
            <a:endParaRPr lang="en-US" altLang="ja-JP" smtClean="0"/>
          </a:p>
          <a:p>
            <a:r>
              <a:rPr lang="ja-JP" altLang="en-US" smtClean="0"/>
              <a:t>□接客を大切にするためマニュアルをビデオ化。研修にも注力</a:t>
            </a:r>
            <a:endParaRPr lang="en-US" altLang="ja-JP" smtClean="0"/>
          </a:p>
          <a:p>
            <a:endParaRPr lang="en-US" altLang="ja-JP" sz="1600" smtClean="0"/>
          </a:p>
          <a:p>
            <a:endParaRPr lang="en-US" altLang="ja-JP" sz="1600" smtClean="0"/>
          </a:p>
          <a:p>
            <a:endParaRPr lang="ja-JP" altLang="ja-JP" sz="1600" smtClean="0"/>
          </a:p>
        </p:txBody>
      </p:sp>
      <p:sp>
        <p:nvSpPr>
          <p:cNvPr id="3075" name="タイトル 2"/>
          <p:cNvSpPr>
            <a:spLocks noGrp="1"/>
          </p:cNvSpPr>
          <p:nvPr>
            <p:ph type="title" idx="4294967295"/>
          </p:nvPr>
        </p:nvSpPr>
        <p:spPr bwMode="auto">
          <a:xfrm>
            <a:off x="107950" y="295275"/>
            <a:ext cx="6419850"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smtClean="0"/>
              <a:t>スーパーホテル　生産性向上によるサービス向上</a:t>
            </a:r>
          </a:p>
        </p:txBody>
      </p:sp>
      <p:sp>
        <p:nvSpPr>
          <p:cNvPr id="6" name="正方形/長方形 5"/>
          <p:cNvSpPr/>
          <p:nvPr/>
        </p:nvSpPr>
        <p:spPr>
          <a:xfrm>
            <a:off x="3348038" y="6032500"/>
            <a:ext cx="5621337" cy="249238"/>
          </a:xfrm>
          <a:prstGeom prst="rect">
            <a:avLst/>
          </a:prstGeom>
        </p:spPr>
        <p:txBody>
          <a:bodyPr tIns="18000">
            <a:spAutoFit/>
          </a:bodyPr>
          <a:lstStyle/>
          <a:p>
            <a:pPr algn="r" eaLnBrk="1" fontAlgn="auto" hangingPunct="1">
              <a:spcBef>
                <a:spcPts val="0"/>
              </a:spcBef>
              <a:spcAft>
                <a:spcPts val="0"/>
              </a:spcAft>
              <a:defRPr/>
            </a:pPr>
            <a:r>
              <a:rPr lang="ja-JP" altLang="en-US" sz="1200" dirty="0">
                <a:solidFill>
                  <a:srgbClr val="000099"/>
                </a:solidFill>
                <a:latin typeface="+mj-ea"/>
                <a:ea typeface="+mj-ea"/>
              </a:rPr>
              <a:t>（写真：同社</a:t>
            </a:r>
            <a:r>
              <a:rPr lang="en-US" altLang="ja-JP" sz="1200" dirty="0">
                <a:solidFill>
                  <a:srgbClr val="000099"/>
                </a:solidFill>
                <a:latin typeface="+mj-ea"/>
                <a:ea typeface="+mj-ea"/>
              </a:rPr>
              <a:t>HP</a:t>
            </a:r>
            <a:r>
              <a:rPr lang="ja-JP" altLang="en-US" sz="1200" dirty="0">
                <a:solidFill>
                  <a:srgbClr val="000099"/>
                </a:solidFill>
                <a:latin typeface="+mj-ea"/>
                <a:ea typeface="+mj-ea"/>
              </a:rPr>
              <a:t>から転載）</a:t>
            </a:r>
            <a:endParaRPr lang="ja-JP" altLang="ja-JP" sz="1200" dirty="0">
              <a:solidFill>
                <a:srgbClr val="000099"/>
              </a:solidFill>
              <a:latin typeface="+mj-ea"/>
              <a:ea typeface="+mj-ea"/>
            </a:endParaRPr>
          </a:p>
        </p:txBody>
      </p:sp>
      <p:pic>
        <p:nvPicPr>
          <p:cNvPr id="3077" name="Picture 2" descr="D:\TsujinoI\Desktop\super_h2_03img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138" y="2965450"/>
            <a:ext cx="24574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D:\TsujinoI\Desktop\super_h2_03img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794125"/>
            <a:ext cx="24574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680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サブタイトル 2"/>
          <p:cNvSpPr>
            <a:spLocks noGrp="1"/>
          </p:cNvSpPr>
          <p:nvPr>
            <p:ph type="subTitle" idx="1"/>
          </p:nvPr>
        </p:nvSpPr>
        <p:spPr bwMode="auto">
          <a:xfrm>
            <a:off x="147638" y="3394075"/>
            <a:ext cx="8843962" cy="186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mtClean="0"/>
              <a:t>□</a:t>
            </a:r>
            <a:r>
              <a:rPr lang="en-US" altLang="ja-JP" smtClean="0"/>
              <a:t>IoT</a:t>
            </a:r>
            <a:r>
              <a:rPr lang="ja-JP" altLang="en-US" smtClean="0"/>
              <a:t>スマートルーム</a:t>
            </a:r>
            <a:endParaRPr lang="en-US" altLang="ja-JP" smtClean="0"/>
          </a:p>
          <a:p>
            <a:r>
              <a:rPr lang="ja-JP" altLang="en-US" smtClean="0"/>
              <a:t>　客室内の設備を専用アプリケーションを搭載したスマートフォンで一元的に操作ができる体験型の客室をコンフォートツインに設定。</a:t>
            </a:r>
            <a:endParaRPr lang="en-US" altLang="ja-JP" smtClean="0"/>
          </a:p>
          <a:p>
            <a:r>
              <a:rPr lang="ja-JP" altLang="en-US" smtClean="0"/>
              <a:t>　スマートフォンで操作できる多機能リモコンで、カーテンや照明・空調など、室内の設備・備品をコントロールできる。</a:t>
            </a:r>
            <a:endParaRPr lang="en-US" altLang="ja-JP" smtClean="0"/>
          </a:p>
          <a:p>
            <a:endParaRPr lang="en-US" altLang="ja-JP" smtClean="0"/>
          </a:p>
          <a:p>
            <a:r>
              <a:rPr lang="ja-JP" altLang="en-US" smtClean="0"/>
              <a:t>□設備・部屋についての評価が高まり、販売客室単価や客室稼働率の上昇に寄与。。</a:t>
            </a:r>
            <a:endParaRPr lang="en-US" altLang="ja-JP" smtClean="0"/>
          </a:p>
          <a:p>
            <a:r>
              <a:rPr lang="ja-JP" altLang="en-US" smtClean="0"/>
              <a:t>□関連会社でのインバウンド向け宿泊サービスなど新規ビジネスも展開</a:t>
            </a:r>
            <a:endParaRPr lang="en-US" altLang="ja-JP" smtClean="0"/>
          </a:p>
          <a:p>
            <a:endParaRPr lang="ja-JP" altLang="en-US" smtClean="0"/>
          </a:p>
        </p:txBody>
      </p:sp>
      <p:sp>
        <p:nvSpPr>
          <p:cNvPr id="5" name="タイトル 2"/>
          <p:cNvSpPr txBox="1">
            <a:spLocks/>
          </p:cNvSpPr>
          <p:nvPr/>
        </p:nvSpPr>
        <p:spPr>
          <a:xfrm>
            <a:off x="107950" y="295275"/>
            <a:ext cx="6419850" cy="469900"/>
          </a:xfrm>
          <a:prstGeom prst="rect">
            <a:avLst/>
          </a:prstGeom>
        </p:spPr>
        <p:txBody>
          <a:bodyPr>
            <a:normAutofit fontScale="97500"/>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pPr fontAlgn="auto">
              <a:spcAft>
                <a:spcPts val="0"/>
              </a:spcAft>
              <a:defRPr/>
            </a:pPr>
            <a:r>
              <a:rPr lang="ja-JP" altLang="en-US" b="1" dirty="0" smtClean="0"/>
              <a:t>事例</a:t>
            </a:r>
            <a:r>
              <a:rPr lang="en-US" altLang="ja-JP" b="1" dirty="0" smtClean="0"/>
              <a:t>12:</a:t>
            </a:r>
            <a:r>
              <a:rPr lang="ja-JP" altLang="en-US" b="1" dirty="0" smtClean="0"/>
              <a:t>ニューコマンダーホテル（寝屋川）</a:t>
            </a:r>
            <a:endParaRPr lang="ja-JP" altLang="en-US" b="1" dirty="0"/>
          </a:p>
        </p:txBody>
      </p:sp>
      <p:sp>
        <p:nvSpPr>
          <p:cNvPr id="7" name="テキスト ボックス 6"/>
          <p:cNvSpPr txBox="1"/>
          <p:nvPr/>
        </p:nvSpPr>
        <p:spPr>
          <a:xfrm>
            <a:off x="4319588" y="2582863"/>
            <a:ext cx="2719387" cy="369887"/>
          </a:xfrm>
          <a:prstGeom prst="rect">
            <a:avLst/>
          </a:prstGeom>
          <a:noFill/>
        </p:spPr>
        <p:txBody>
          <a:bodyPr>
            <a:spAutoFit/>
          </a:bodyPr>
          <a:lstStyle/>
          <a:p>
            <a:pPr eaLnBrk="1" fontAlgn="auto" hangingPunct="1">
              <a:spcBef>
                <a:spcPts val="0"/>
              </a:spcBef>
              <a:spcAft>
                <a:spcPts val="0"/>
              </a:spcAft>
              <a:defRPr/>
            </a:pPr>
            <a:r>
              <a:rPr lang="en-US" altLang="ja-JP" dirty="0">
                <a:latin typeface="+mj-ea"/>
                <a:ea typeface="+mj-ea"/>
              </a:rPr>
              <a:t>ABILITY</a:t>
            </a:r>
            <a:r>
              <a:rPr lang="ja-JP" altLang="en-US" dirty="0">
                <a:latin typeface="+mj-ea"/>
                <a:ea typeface="+mj-ea"/>
              </a:rPr>
              <a:t>社 </a:t>
            </a:r>
            <a:r>
              <a:rPr lang="en-US" altLang="ja-JP" dirty="0" err="1">
                <a:latin typeface="+mj-ea"/>
                <a:ea typeface="+mj-ea"/>
              </a:rPr>
              <a:t>iRemocon</a:t>
            </a:r>
            <a:endParaRPr lang="ja-JP" altLang="en-US" dirty="0">
              <a:latin typeface="+mj-ea"/>
              <a:ea typeface="+mj-ea"/>
            </a:endParaRPr>
          </a:p>
        </p:txBody>
      </p:sp>
      <p:sp>
        <p:nvSpPr>
          <p:cNvPr id="8" name="正方形/長方形 7"/>
          <p:cNvSpPr/>
          <p:nvPr/>
        </p:nvSpPr>
        <p:spPr>
          <a:xfrm>
            <a:off x="3348038" y="6032500"/>
            <a:ext cx="5621337" cy="249238"/>
          </a:xfrm>
          <a:prstGeom prst="rect">
            <a:avLst/>
          </a:prstGeom>
        </p:spPr>
        <p:txBody>
          <a:bodyPr tIns="18000">
            <a:spAutoFit/>
          </a:bodyPr>
          <a:lstStyle/>
          <a:p>
            <a:pPr algn="r" eaLnBrk="1" fontAlgn="auto" hangingPunct="1">
              <a:spcBef>
                <a:spcPts val="0"/>
              </a:spcBef>
              <a:spcAft>
                <a:spcPts val="0"/>
              </a:spcAft>
              <a:defRPr/>
            </a:pPr>
            <a:r>
              <a:rPr lang="ja-JP" altLang="en-US" sz="1200" dirty="0">
                <a:solidFill>
                  <a:srgbClr val="000099"/>
                </a:solidFill>
                <a:latin typeface="+mj-ea"/>
                <a:ea typeface="+mj-ea"/>
              </a:rPr>
              <a:t>（写真：同社</a:t>
            </a:r>
            <a:r>
              <a:rPr lang="en-US" altLang="ja-JP" sz="1200" dirty="0">
                <a:solidFill>
                  <a:srgbClr val="000099"/>
                </a:solidFill>
                <a:latin typeface="+mj-ea"/>
                <a:ea typeface="+mj-ea"/>
              </a:rPr>
              <a:t>HP</a:t>
            </a:r>
            <a:r>
              <a:rPr lang="ja-JP" altLang="en-US" sz="1200" dirty="0">
                <a:solidFill>
                  <a:srgbClr val="000099"/>
                </a:solidFill>
                <a:latin typeface="+mj-ea"/>
                <a:ea typeface="+mj-ea"/>
              </a:rPr>
              <a:t>・なにわマーケティング大学ＩｏＴ特別講座資料から転載）</a:t>
            </a:r>
            <a:endParaRPr lang="ja-JP" altLang="ja-JP" sz="1200" dirty="0">
              <a:solidFill>
                <a:srgbClr val="000099"/>
              </a:solidFill>
              <a:latin typeface="+mj-ea"/>
              <a:ea typeface="+mj-ea"/>
            </a:endParaRPr>
          </a:p>
        </p:txBody>
      </p:sp>
      <p:grpSp>
        <p:nvGrpSpPr>
          <p:cNvPr id="2054" name="グループ化 8"/>
          <p:cNvGrpSpPr>
            <a:grpSpLocks/>
          </p:cNvGrpSpPr>
          <p:nvPr/>
        </p:nvGrpSpPr>
        <p:grpSpPr bwMode="auto">
          <a:xfrm rot="-2109941">
            <a:off x="7602538" y="2574925"/>
            <a:ext cx="530225" cy="974725"/>
            <a:chOff x="6936250" y="1490286"/>
            <a:chExt cx="439363" cy="805273"/>
          </a:xfrm>
        </p:grpSpPr>
        <p:sp>
          <p:nvSpPr>
            <p:cNvPr id="10" name="角丸四角形 9"/>
            <p:cNvSpPr/>
            <p:nvPr/>
          </p:nvSpPr>
          <p:spPr>
            <a:xfrm>
              <a:off x="6936250" y="1490286"/>
              <a:ext cx="439363" cy="805273"/>
            </a:xfrm>
            <a:prstGeom prst="roundRect">
              <a:avLst>
                <a:gd name="adj" fmla="val 8875"/>
              </a:avLst>
            </a:prstGeom>
            <a:solidFill>
              <a:schemeClr val="tx1"/>
            </a:solidFill>
            <a:ln w="19050">
              <a:solidFill>
                <a:schemeClr val="tx1">
                  <a:lumMod val="50000"/>
                  <a:lumOff val="50000"/>
                </a:schemeClr>
              </a:solidFill>
            </a:ln>
          </p:spPr>
          <p:txBody>
            <a:bodyPr anchor="ctr">
              <a:spAutoFit/>
            </a:bodyPr>
            <a:lstStyle/>
            <a:p>
              <a:pPr algn="r" eaLnBrk="1" fontAlgn="auto" hangingPunct="1">
                <a:spcBef>
                  <a:spcPts val="0"/>
                </a:spcBef>
                <a:spcAft>
                  <a:spcPts val="0"/>
                </a:spcAft>
                <a:defRPr/>
              </a:pPr>
              <a:endParaRPr lang="ja-JP" altLang="en-US" sz="1200" dirty="0">
                <a:solidFill>
                  <a:schemeClr val="bg1"/>
                </a:solidFill>
                <a:latin typeface="+mn-lt"/>
                <a:ea typeface="+mn-ea"/>
              </a:endParaRPr>
            </a:p>
          </p:txBody>
        </p:sp>
        <p:sp>
          <p:nvSpPr>
            <p:cNvPr id="11" name="正方形/長方形 10"/>
            <p:cNvSpPr/>
            <p:nvPr/>
          </p:nvSpPr>
          <p:spPr>
            <a:xfrm>
              <a:off x="6961907" y="1520634"/>
              <a:ext cx="392007" cy="647891"/>
            </a:xfrm>
            <a:prstGeom prst="rect">
              <a:avLst/>
            </a:prstGeom>
            <a:solidFill>
              <a:schemeClr val="tx2">
                <a:lumMod val="40000"/>
                <a:lumOff val="60000"/>
              </a:schemeClr>
            </a:solidFill>
          </p:spPr>
          <p:txBody>
            <a:bodyPr anchor="ctr">
              <a:spAutoFit/>
            </a:bodyPr>
            <a:lstStyle/>
            <a:p>
              <a:pPr algn="r" eaLnBrk="1" fontAlgn="auto" hangingPunct="1">
                <a:spcBef>
                  <a:spcPts val="0"/>
                </a:spcBef>
                <a:spcAft>
                  <a:spcPts val="0"/>
                </a:spcAft>
                <a:defRPr/>
              </a:pPr>
              <a:endParaRPr lang="ja-JP" altLang="en-US" sz="1200" dirty="0">
                <a:solidFill>
                  <a:schemeClr val="bg1"/>
                </a:solidFill>
                <a:latin typeface="+mn-lt"/>
                <a:ea typeface="+mn-ea"/>
              </a:endParaRPr>
            </a:p>
          </p:txBody>
        </p:sp>
        <p:sp>
          <p:nvSpPr>
            <p:cNvPr id="12" name="円/楕円 22"/>
            <p:cNvSpPr/>
            <p:nvPr/>
          </p:nvSpPr>
          <p:spPr>
            <a:xfrm>
              <a:off x="7113890" y="2190523"/>
              <a:ext cx="84189" cy="78691"/>
            </a:xfrm>
            <a:prstGeom prst="ellipse">
              <a:avLst/>
            </a:prstGeom>
            <a:solidFill>
              <a:schemeClr val="bg1">
                <a:lumMod val="85000"/>
              </a:schemeClr>
            </a:solidFill>
          </p:spPr>
          <p:txBody>
            <a:bodyPr anchor="ctr">
              <a:spAutoFit/>
            </a:bodyPr>
            <a:lstStyle/>
            <a:p>
              <a:pPr algn="r" eaLnBrk="1" fontAlgn="auto" hangingPunct="1">
                <a:spcBef>
                  <a:spcPts val="0"/>
                </a:spcBef>
                <a:spcAft>
                  <a:spcPts val="0"/>
                </a:spcAft>
                <a:defRPr/>
              </a:pPr>
              <a:endParaRPr lang="ja-JP" altLang="en-US" sz="1200" dirty="0">
                <a:solidFill>
                  <a:schemeClr val="bg1"/>
                </a:solidFill>
                <a:latin typeface="+mn-lt"/>
                <a:ea typeface="+mn-ea"/>
              </a:endParaRPr>
            </a:p>
          </p:txBody>
        </p:sp>
      </p:grpSp>
      <p:pic>
        <p:nvPicPr>
          <p:cNvPr id="2055" name="図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1084263"/>
            <a:ext cx="588327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8" y="1112838"/>
            <a:ext cx="31623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266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7504" y="892539"/>
            <a:ext cx="8928992" cy="3288909"/>
          </a:xfrm>
        </p:spPr>
        <p:txBody>
          <a:bodyPr/>
          <a:lstStyle/>
          <a:p>
            <a:pPr>
              <a:lnSpc>
                <a:spcPts val="2200"/>
              </a:lnSpc>
            </a:pPr>
            <a:r>
              <a:rPr lang="ja-JP" altLang="en-US" sz="1600" b="1" dirty="0"/>
              <a:t>□板金機械や、金型の製造が本業。元中小企業。高成長で従業員</a:t>
            </a:r>
            <a:r>
              <a:rPr lang="en-US" altLang="ja-JP" sz="1600" b="1" dirty="0"/>
              <a:t>1</a:t>
            </a:r>
            <a:r>
              <a:rPr lang="ja-JP" altLang="en-US" sz="1600" b="1" dirty="0"/>
              <a:t>万人超</a:t>
            </a:r>
            <a:endParaRPr lang="en-US" altLang="ja-JP" sz="1600" b="1" dirty="0"/>
          </a:p>
          <a:p>
            <a:pPr>
              <a:lnSpc>
                <a:spcPts val="2200"/>
              </a:lnSpc>
            </a:pPr>
            <a:r>
              <a:rPr lang="ja-JP" altLang="en-US" sz="1600" b="1" dirty="0" smtClean="0"/>
              <a:t>□</a:t>
            </a:r>
            <a:r>
              <a:rPr lang="ja-JP" altLang="en-US" sz="1600" b="1" dirty="0"/>
              <a:t>コア技術はレーザーとソフトウエア。</a:t>
            </a:r>
            <a:endParaRPr lang="en-US" altLang="ja-JP" sz="1600" b="1" dirty="0"/>
          </a:p>
          <a:p>
            <a:pPr>
              <a:lnSpc>
                <a:spcPts val="2200"/>
              </a:lnSpc>
            </a:pPr>
            <a:r>
              <a:rPr lang="ja-JP" altLang="en-US" sz="1600" b="1" dirty="0" smtClean="0"/>
              <a:t>□</a:t>
            </a:r>
            <a:r>
              <a:rPr lang="ja-JP" altLang="en-US" sz="1600" b="1" dirty="0"/>
              <a:t>シカゴにスマートファクトリー。デジタルトランスフォーメーション完成</a:t>
            </a:r>
            <a:endParaRPr lang="en-US" altLang="ja-JP" sz="1600" b="1" dirty="0"/>
          </a:p>
          <a:p>
            <a:r>
              <a:rPr lang="ja-JP" altLang="en-US" sz="1600" b="1" dirty="0"/>
              <a:t>□</a:t>
            </a:r>
            <a:r>
              <a:rPr lang="ja-JP" altLang="en-US" sz="1600" b="1" dirty="0" smtClean="0">
                <a:solidFill>
                  <a:srgbClr val="FF0000"/>
                </a:solidFill>
              </a:rPr>
              <a:t>常に次の革新をめざす経営者。</a:t>
            </a:r>
            <a:endParaRPr lang="en-US" altLang="ja-JP" sz="1600" b="1" dirty="0" smtClean="0">
              <a:solidFill>
                <a:srgbClr val="FF0000"/>
              </a:solidFill>
            </a:endParaRPr>
          </a:p>
          <a:p>
            <a:r>
              <a:rPr lang="ja-JP" altLang="en-US" sz="1600" b="1" dirty="0">
                <a:solidFill>
                  <a:srgbClr val="FF0000"/>
                </a:solidFill>
              </a:rPr>
              <a:t>　</a:t>
            </a:r>
            <a:r>
              <a:rPr lang="ja-JP" altLang="en-US" sz="1600" b="1" dirty="0" smtClean="0">
                <a:solidFill>
                  <a:srgbClr val="FF0000"/>
                </a:solidFill>
              </a:rPr>
              <a:t>テクノロジーだけでない！企業・組織のイノベーション</a:t>
            </a:r>
            <a:endParaRPr lang="en-US" altLang="ja-JP" sz="1600" b="1" dirty="0" smtClean="0">
              <a:solidFill>
                <a:srgbClr val="FF0000"/>
              </a:solidFill>
            </a:endParaRPr>
          </a:p>
          <a:p>
            <a:r>
              <a:rPr lang="ja-JP" altLang="en-US" sz="1600" b="1" dirty="0" smtClean="0"/>
              <a:t>□コストを確保し、</a:t>
            </a:r>
            <a:r>
              <a:rPr lang="ja-JP" altLang="en-US" sz="1600" b="1" dirty="0" smtClean="0">
                <a:solidFill>
                  <a:srgbClr val="FF0000"/>
                </a:solidFill>
              </a:rPr>
              <a:t>顧客に生まれる付加価値をすべて利益に。価格決定権</a:t>
            </a:r>
            <a:r>
              <a:rPr lang="ja-JP" altLang="en-US" sz="1600" b="1" dirty="0"/>
              <a:t>　　　　</a:t>
            </a:r>
            <a:endParaRPr lang="en-US" altLang="ja-JP" sz="1600" b="1" dirty="0"/>
          </a:p>
          <a:p>
            <a:r>
              <a:rPr lang="ja-JP" altLang="en-US" sz="1600" b="1" dirty="0"/>
              <a:t>□素晴らしい社員食堂　移民層も含めて雇用創出で経済に貢献</a:t>
            </a:r>
            <a:r>
              <a:rPr lang="ja-JP" altLang="en-US" sz="1600" b="1" dirty="0" smtClean="0"/>
              <a:t>。</a:t>
            </a:r>
            <a:endParaRPr lang="en-US" altLang="ja-JP" sz="1600" b="1" dirty="0" smtClean="0"/>
          </a:p>
          <a:p>
            <a:r>
              <a:rPr lang="ja-JP" altLang="en-US" sz="1600" b="1" dirty="0" smtClean="0"/>
              <a:t>　→国内市場のシェア等にとらわれずこうした海外勢との競争で勝負していく必要がある。</a:t>
            </a:r>
            <a:endParaRPr lang="en-US" altLang="ja-JP" sz="1600" b="1" dirty="0"/>
          </a:p>
          <a:p>
            <a:r>
              <a:rPr lang="ja-JP" altLang="en-US" b="1" dirty="0"/>
              <a:t>　　　　　　　　</a:t>
            </a:r>
            <a:endParaRPr lang="en-US" altLang="ja-JP" b="1" dirty="0" smtClean="0"/>
          </a:p>
          <a:p>
            <a:r>
              <a:rPr lang="ja-JP" altLang="en-US" b="1" dirty="0"/>
              <a:t>　</a:t>
            </a:r>
            <a:r>
              <a:rPr lang="ja-JP" altLang="en-US" b="1" dirty="0" smtClean="0"/>
              <a:t>　　　　　　　</a:t>
            </a:r>
            <a:endParaRPr lang="en-US" altLang="ja-JP" b="1" dirty="0"/>
          </a:p>
          <a:p>
            <a:endParaRPr lang="en-US" altLang="ja-JP" sz="1800" b="1" dirty="0" smtClean="0"/>
          </a:p>
          <a:p>
            <a:r>
              <a:rPr lang="ja-JP" altLang="en-US" sz="1800" b="1" dirty="0"/>
              <a:t>　</a:t>
            </a:r>
            <a:r>
              <a:rPr lang="ja-JP" altLang="en-US" sz="1800" b="1" dirty="0" smtClean="0"/>
              <a:t>　　　　　　　</a:t>
            </a:r>
            <a:endParaRPr lang="en-US" altLang="ja-JP" sz="1800" b="1" dirty="0"/>
          </a:p>
          <a:p>
            <a:r>
              <a:rPr lang="ja-JP" altLang="en-US" sz="1800" b="1" dirty="0"/>
              <a:t>　</a:t>
            </a:r>
          </a:p>
          <a:p>
            <a:pPr algn="l"/>
            <a:endParaRPr kumimoji="1" lang="ja-JP" altLang="en-US" sz="1800" b="1" dirty="0"/>
          </a:p>
        </p:txBody>
      </p:sp>
      <p:sp>
        <p:nvSpPr>
          <p:cNvPr id="2" name="タイトル 1"/>
          <p:cNvSpPr>
            <a:spLocks noGrp="1"/>
          </p:cNvSpPr>
          <p:nvPr>
            <p:ph type="title" idx="4294967295"/>
          </p:nvPr>
        </p:nvSpPr>
        <p:spPr>
          <a:xfrm>
            <a:off x="48768" y="320094"/>
            <a:ext cx="6790182" cy="469900"/>
          </a:xfrm>
          <a:prstGeom prst="rect">
            <a:avLst/>
          </a:prstGeom>
        </p:spPr>
        <p:txBody>
          <a:bodyPr>
            <a:normAutofit fontScale="90000"/>
          </a:bodyPr>
          <a:lstStyle/>
          <a:p>
            <a:r>
              <a:rPr lang="ja-JP" altLang="en-US" b="1" dirty="0" smtClean="0">
                <a:latin typeface="+mj-ea"/>
              </a:rPr>
              <a:t>海外</a:t>
            </a:r>
            <a:r>
              <a:rPr lang="ja-JP" altLang="en-US" b="1" dirty="0">
                <a:latin typeface="+mj-ea"/>
              </a:rPr>
              <a:t>企業</a:t>
            </a:r>
            <a:r>
              <a:rPr lang="ja-JP" altLang="en-US" b="1" dirty="0" smtClean="0">
                <a:latin typeface="+mj-ea"/>
              </a:rPr>
              <a:t>のイノベーション志向　</a:t>
            </a:r>
            <a:r>
              <a:rPr lang="en-US" altLang="ja-JP" b="1" dirty="0" smtClean="0">
                <a:latin typeface="+mj-ea"/>
              </a:rPr>
              <a:t>TRUMPF</a:t>
            </a:r>
            <a:r>
              <a:rPr lang="ja-JP" altLang="en-US" b="1" dirty="0" smtClean="0">
                <a:latin typeface="+mj-ea"/>
              </a:rPr>
              <a:t>社　</a:t>
            </a:r>
            <a:r>
              <a:rPr lang="ja-JP" altLang="en-US" b="1" spc="-100" dirty="0" smtClean="0">
                <a:latin typeface="+mj-ea"/>
              </a:rPr>
              <a:t>コネクテッドファクトリー</a:t>
            </a:r>
            <a:endParaRPr kumimoji="1" lang="ja-JP" altLang="en-US" spc="-100" dirty="0">
              <a:latin typeface="+mj-ea"/>
            </a:endParaRPr>
          </a:p>
        </p:txBody>
      </p:sp>
      <p:pic>
        <p:nvPicPr>
          <p:cNvPr id="4098" name="Picture 2" descr="L:\01_大阪府IoT推進ラボ事業\06_JAPAN-EU\報告\repoGRAF\IMG_015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570" y="3515933"/>
            <a:ext cx="1816533" cy="24220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01_大阪府IoT推進ラボ事業\06_JAPAN-EU\報告\repoGRAF\IMG_01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1451" y="3755774"/>
            <a:ext cx="3158178" cy="217502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01_大阪府IoT推進ラボ事業\06_JAPAN-EU\報告\repoGRAF\SH_1031_0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19629" y="3755774"/>
            <a:ext cx="3456166" cy="21750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4630288" y="5990331"/>
            <a:ext cx="4440560" cy="276999"/>
          </a:xfrm>
          <a:prstGeom prst="rect">
            <a:avLst/>
          </a:prstGeom>
          <a:noFill/>
        </p:spPr>
        <p:txBody>
          <a:bodyPr wrap="square" rtlCol="0">
            <a:spAutoFit/>
          </a:bodyPr>
          <a:lstStyle/>
          <a:p>
            <a:r>
              <a:rPr lang="ja-JP" altLang="en-US" sz="1200" dirty="0"/>
              <a:t>写真</a:t>
            </a:r>
            <a:r>
              <a:rPr kumimoji="1" lang="ja-JP" altLang="en-US" sz="1200" dirty="0" smtClean="0"/>
              <a:t>：撮影：辻野一郎　</a:t>
            </a:r>
            <a:r>
              <a:rPr kumimoji="1" lang="en-US" altLang="ja-JP" sz="1200" dirty="0" smtClean="0"/>
              <a:t>+</a:t>
            </a:r>
            <a:r>
              <a:rPr kumimoji="1" lang="ja-JP" altLang="en-US" sz="1200" dirty="0" smtClean="0"/>
              <a:t>　工作機</a:t>
            </a:r>
            <a:r>
              <a:rPr kumimoji="1" lang="en-US" altLang="ja-JP" sz="1200" dirty="0" smtClean="0"/>
              <a:t>=</a:t>
            </a:r>
            <a:r>
              <a:rPr kumimoji="1" lang="ja-JP" altLang="en-US" sz="1200" dirty="0" smtClean="0"/>
              <a:t>同社</a:t>
            </a:r>
            <a:r>
              <a:rPr kumimoji="1" lang="en-US" altLang="ja-JP" sz="1200" dirty="0" smtClean="0"/>
              <a:t>WEB</a:t>
            </a:r>
            <a:r>
              <a:rPr kumimoji="1" lang="ja-JP" altLang="en-US" sz="1200" dirty="0" smtClean="0"/>
              <a:t>から転載（不許転載）</a:t>
            </a:r>
            <a:endParaRPr kumimoji="1" lang="ja-JP" altLang="en-US" sz="1200" dirty="0"/>
          </a:p>
        </p:txBody>
      </p:sp>
      <p:sp>
        <p:nvSpPr>
          <p:cNvPr id="8" name="テキスト ボックス 7"/>
          <p:cNvSpPr txBox="1"/>
          <p:nvPr/>
        </p:nvSpPr>
        <p:spPr>
          <a:xfrm>
            <a:off x="7720051" y="3795718"/>
            <a:ext cx="1367511" cy="276999"/>
          </a:xfrm>
          <a:prstGeom prst="rect">
            <a:avLst/>
          </a:prstGeom>
          <a:noFill/>
        </p:spPr>
        <p:txBody>
          <a:bodyPr wrap="square" rtlCol="0">
            <a:spAutoFit/>
          </a:bodyPr>
          <a:lstStyle/>
          <a:p>
            <a:r>
              <a:rPr kumimoji="1" lang="en-US" altLang="ja-JP" sz="1200" dirty="0" smtClean="0">
                <a:solidFill>
                  <a:schemeClr val="bg1"/>
                </a:solidFill>
              </a:rPr>
              <a:t>WEB</a:t>
            </a:r>
            <a:r>
              <a:rPr kumimoji="1" lang="ja-JP" altLang="en-US" sz="1200" dirty="0" smtClean="0">
                <a:solidFill>
                  <a:schemeClr val="bg1"/>
                </a:solidFill>
              </a:rPr>
              <a:t>（不許転載）</a:t>
            </a:r>
            <a:endParaRPr kumimoji="1" lang="ja-JP" altLang="en-US" sz="1200" dirty="0">
              <a:solidFill>
                <a:schemeClr val="bg1"/>
              </a:solidFill>
            </a:endParaRPr>
          </a:p>
        </p:txBody>
      </p:sp>
    </p:spTree>
    <p:extLst>
      <p:ext uri="{BB962C8B-B14F-4D97-AF65-F5344CB8AC3E}">
        <p14:creationId xmlns:p14="http://schemas.microsoft.com/office/powerpoint/2010/main" val="29040705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txBox="1">
            <a:spLocks/>
          </p:cNvSpPr>
          <p:nvPr/>
        </p:nvSpPr>
        <p:spPr>
          <a:xfrm>
            <a:off x="89940" y="5999647"/>
            <a:ext cx="8946556" cy="895330"/>
          </a:xfrm>
          <a:prstGeom prst="rect">
            <a:avLst/>
          </a:prstGeom>
          <a:noFill/>
          <a:ln>
            <a:noFill/>
          </a:ln>
        </p:spPr>
        <p:txBody>
          <a:bodyPr/>
          <a:lstStyle/>
          <a:p>
            <a:pPr marL="0" marR="0" lvl="0" indent="0" algn="l"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hlinkClick r:id="rId2"/>
              </a:rPr>
              <a:t>https://iotlab.jp/local/area/osaka-pref-iot/</a:t>
            </a:r>
            <a:r>
              <a:rPr kumimoji="1" lang="ja-JP" altLang="en-US"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hlinkClick r:id="rId3"/>
              </a:rPr>
              <a:t>http://www.m-osaka.com/jp/service/iot.html</a:t>
            </a:r>
            <a:endParaRPr kumimoji="1" lang="en-US" altLang="ja-JP"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東大阪市荒本北</a:t>
            </a:r>
            <a:r>
              <a:rPr kumimoji="1" lang="en-US" altLang="ja-JP"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1-4-17</a:t>
            </a:r>
            <a:r>
              <a:rPr kumimoji="1" lang="ja-JP" altLang="en-US"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クリエイション・コア東大阪北館</a:t>
            </a:r>
            <a:r>
              <a:rPr kumimoji="1" lang="en-US" altLang="ja-JP"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1F</a:t>
            </a:r>
            <a:r>
              <a:rPr kumimoji="1" lang="ja-JP" altLang="en-US" sz="12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辻野　一郎</a:t>
            </a:r>
            <a:endParaRPr kumimoji="1" lang="ja-JP" altLang="en-US" sz="18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タイトル 1"/>
          <p:cNvSpPr txBox="1">
            <a:spLocks/>
          </p:cNvSpPr>
          <p:nvPr/>
        </p:nvSpPr>
        <p:spPr>
          <a:xfrm>
            <a:off x="89940" y="295275"/>
            <a:ext cx="6419850" cy="469900"/>
          </a:xfrm>
          <a:prstGeom prst="rect">
            <a:avLst/>
          </a:prstGeom>
        </p:spPr>
        <p:txBody>
          <a:bodyPr>
            <a:normAutofit/>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smtClean="0"/>
              <a:t>ものづくり企業は変わらなくて良いのか？</a:t>
            </a:r>
            <a:endParaRPr lang="ja-JP" altLang="en-US" b="1" dirty="0"/>
          </a:p>
        </p:txBody>
      </p:sp>
      <p:grpSp>
        <p:nvGrpSpPr>
          <p:cNvPr id="6" name="グループ化 8"/>
          <p:cNvGrpSpPr>
            <a:grpSpLocks/>
          </p:cNvGrpSpPr>
          <p:nvPr/>
        </p:nvGrpSpPr>
        <p:grpSpPr bwMode="auto">
          <a:xfrm>
            <a:off x="221019" y="971469"/>
            <a:ext cx="1536344" cy="2729646"/>
            <a:chOff x="6936250" y="1490286"/>
            <a:chExt cx="439363" cy="805273"/>
          </a:xfrm>
        </p:grpSpPr>
        <p:sp>
          <p:nvSpPr>
            <p:cNvPr id="7" name="角丸四角形 6"/>
            <p:cNvSpPr/>
            <p:nvPr/>
          </p:nvSpPr>
          <p:spPr>
            <a:xfrm>
              <a:off x="6936250" y="1490286"/>
              <a:ext cx="439363" cy="805273"/>
            </a:xfrm>
            <a:prstGeom prst="roundRect">
              <a:avLst>
                <a:gd name="adj" fmla="val 8875"/>
              </a:avLst>
            </a:prstGeom>
            <a:solidFill>
              <a:schemeClr val="tx1"/>
            </a:solidFill>
            <a:ln w="19050">
              <a:solidFill>
                <a:schemeClr val="tx1">
                  <a:lumMod val="50000"/>
                  <a:lumOff val="50000"/>
                </a:schemeClr>
              </a:solidFill>
            </a:ln>
          </p:spPr>
          <p:txBody>
            <a:bodyPr anchor="ctr">
              <a:spAutoFit/>
            </a:bodyPr>
            <a:lstStyle/>
            <a:p>
              <a:pPr algn="r">
                <a:defRPr/>
              </a:pPr>
              <a:endParaRPr lang="ja-JP" altLang="en-US" sz="1200" dirty="0">
                <a:solidFill>
                  <a:schemeClr val="bg1"/>
                </a:solidFill>
              </a:endParaRPr>
            </a:p>
          </p:txBody>
        </p:sp>
        <p:sp>
          <p:nvSpPr>
            <p:cNvPr id="8" name="正方形/長方形 7"/>
            <p:cNvSpPr/>
            <p:nvPr/>
          </p:nvSpPr>
          <p:spPr>
            <a:xfrm>
              <a:off x="6959536" y="1525341"/>
              <a:ext cx="390983" cy="648025"/>
            </a:xfrm>
            <a:prstGeom prst="rect">
              <a:avLst/>
            </a:prstGeom>
            <a:solidFill>
              <a:schemeClr val="tx2">
                <a:lumMod val="40000"/>
                <a:lumOff val="60000"/>
              </a:schemeClr>
            </a:solidFill>
          </p:spPr>
          <p:txBody>
            <a:bodyPr anchor="ctr">
              <a:spAutoFit/>
            </a:bodyPr>
            <a:lstStyle/>
            <a:p>
              <a:pPr algn="r">
                <a:defRPr/>
              </a:pPr>
              <a:endParaRPr lang="ja-JP" altLang="en-US" sz="1200" dirty="0">
                <a:solidFill>
                  <a:schemeClr val="bg1"/>
                </a:solidFill>
              </a:endParaRPr>
            </a:p>
          </p:txBody>
        </p:sp>
        <p:sp>
          <p:nvSpPr>
            <p:cNvPr id="9" name="円/楕円 102"/>
            <p:cNvSpPr/>
            <p:nvPr/>
          </p:nvSpPr>
          <p:spPr>
            <a:xfrm>
              <a:off x="7112983" y="2190392"/>
              <a:ext cx="84911" cy="79125"/>
            </a:xfrm>
            <a:prstGeom prst="ellipse">
              <a:avLst/>
            </a:prstGeom>
            <a:solidFill>
              <a:schemeClr val="bg1">
                <a:lumMod val="85000"/>
              </a:schemeClr>
            </a:solidFill>
          </p:spPr>
          <p:txBody>
            <a:bodyPr anchor="ctr">
              <a:spAutoFit/>
            </a:bodyPr>
            <a:lstStyle/>
            <a:p>
              <a:pPr algn="r">
                <a:defRPr/>
              </a:pPr>
              <a:endParaRPr lang="ja-JP" altLang="en-US" sz="1200" dirty="0">
                <a:solidFill>
                  <a:schemeClr val="bg1"/>
                </a:solidFill>
              </a:endParaRPr>
            </a:p>
          </p:txBody>
        </p:sp>
      </p:gr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020" y="3814312"/>
            <a:ext cx="3511786" cy="2072138"/>
          </a:xfrm>
          <a:prstGeom prst="rect">
            <a:avLst/>
          </a:prstGeom>
        </p:spPr>
      </p:pic>
      <p:sp>
        <p:nvSpPr>
          <p:cNvPr id="11" name="正方形/長方形 10"/>
          <p:cNvSpPr/>
          <p:nvPr/>
        </p:nvSpPr>
        <p:spPr>
          <a:xfrm>
            <a:off x="3843337" y="971468"/>
            <a:ext cx="5136008" cy="4914982"/>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schemeClr val="tx1"/>
                </a:solidFill>
                <a:latin typeface="+mj-ea"/>
                <a:ea typeface="+mj-ea"/>
              </a:rPr>
              <a:t>□</a:t>
            </a:r>
            <a:r>
              <a:rPr lang="ja-JP" altLang="en-US" b="1" dirty="0" smtClean="0">
                <a:solidFill>
                  <a:schemeClr val="tx1"/>
                </a:solidFill>
                <a:latin typeface="+mj-ea"/>
                <a:ea typeface="+mj-ea"/>
              </a:rPr>
              <a:t>人口</a:t>
            </a:r>
            <a:r>
              <a:rPr lang="ja-JP" altLang="en-US" b="1" dirty="0">
                <a:solidFill>
                  <a:schemeClr val="tx1"/>
                </a:solidFill>
                <a:latin typeface="+mj-ea"/>
                <a:ea typeface="+mj-ea"/>
              </a:rPr>
              <a:t>減少社会</a:t>
            </a:r>
            <a:r>
              <a:rPr lang="ja-JP" altLang="en-US" b="1" dirty="0" smtClean="0">
                <a:solidFill>
                  <a:schemeClr val="tx1"/>
                </a:solidFill>
                <a:latin typeface="+mj-ea"/>
                <a:ea typeface="+mj-ea"/>
              </a:rPr>
              <a:t>と技術革新が同時に進む社会</a:t>
            </a:r>
            <a:endParaRPr lang="en-US" altLang="ja-JP" b="1" dirty="0">
              <a:solidFill>
                <a:schemeClr val="tx1"/>
              </a:solidFill>
              <a:latin typeface="+mj-ea"/>
              <a:ea typeface="+mj-ea"/>
            </a:endParaRPr>
          </a:p>
          <a:p>
            <a:r>
              <a:rPr lang="ja-JP" altLang="en-US" b="1" dirty="0" smtClean="0">
                <a:solidFill>
                  <a:schemeClr val="tx1"/>
                </a:solidFill>
                <a:latin typeface="+mj-ea"/>
                <a:ea typeface="+mj-ea"/>
              </a:rPr>
              <a:t>□生活</a:t>
            </a:r>
            <a:r>
              <a:rPr lang="ja-JP" altLang="en-US" b="1" dirty="0">
                <a:solidFill>
                  <a:schemeClr val="tx1"/>
                </a:solidFill>
                <a:latin typeface="+mj-ea"/>
                <a:ea typeface="+mj-ea"/>
              </a:rPr>
              <a:t>全般がデジタル化・インターネットに依存。</a:t>
            </a:r>
            <a:endParaRPr lang="en-US" altLang="ja-JP" b="1" dirty="0">
              <a:solidFill>
                <a:schemeClr val="tx1"/>
              </a:solidFill>
              <a:latin typeface="+mj-ea"/>
              <a:ea typeface="+mj-ea"/>
            </a:endParaRPr>
          </a:p>
          <a:p>
            <a:endParaRPr lang="en-US" altLang="ja-JP" b="1" dirty="0" smtClean="0">
              <a:solidFill>
                <a:schemeClr val="tx1"/>
              </a:solidFill>
              <a:latin typeface="+mj-ea"/>
              <a:ea typeface="+mj-ea"/>
            </a:endParaRPr>
          </a:p>
          <a:p>
            <a:r>
              <a:rPr lang="ja-JP" altLang="en-US" b="1" dirty="0" smtClean="0">
                <a:solidFill>
                  <a:schemeClr val="tx1"/>
                </a:solidFill>
                <a:latin typeface="+mj-ea"/>
                <a:ea typeface="+mj-ea"/>
              </a:rPr>
              <a:t>□変われない大企業多数。</a:t>
            </a:r>
            <a:endParaRPr lang="en-US" altLang="ja-JP" b="1" dirty="0" smtClean="0">
              <a:solidFill>
                <a:schemeClr val="tx1"/>
              </a:solidFill>
              <a:latin typeface="+mj-ea"/>
              <a:ea typeface="+mj-ea"/>
            </a:endParaRPr>
          </a:p>
          <a:p>
            <a:r>
              <a:rPr lang="ja-JP" altLang="en-US" b="1" dirty="0">
                <a:solidFill>
                  <a:schemeClr val="tx1"/>
                </a:solidFill>
                <a:latin typeface="+mj-ea"/>
                <a:ea typeface="+mj-ea"/>
              </a:rPr>
              <a:t>□</a:t>
            </a:r>
            <a:r>
              <a:rPr lang="ja-JP" altLang="en-US" b="1" dirty="0" smtClean="0">
                <a:solidFill>
                  <a:schemeClr val="tx1"/>
                </a:solidFill>
                <a:latin typeface="+mj-ea"/>
                <a:ea typeface="+mj-ea"/>
              </a:rPr>
              <a:t>海外</a:t>
            </a:r>
            <a:r>
              <a:rPr lang="ja-JP" altLang="en-US" b="1" dirty="0">
                <a:solidFill>
                  <a:schemeClr val="tx1"/>
                </a:solidFill>
                <a:latin typeface="+mj-ea"/>
                <a:ea typeface="+mj-ea"/>
              </a:rPr>
              <a:t>企業は</a:t>
            </a:r>
            <a:r>
              <a:rPr lang="en-US" altLang="ja-JP" b="1" dirty="0" err="1">
                <a:solidFill>
                  <a:schemeClr val="tx1"/>
                </a:solidFill>
                <a:latin typeface="+mj-ea"/>
                <a:ea typeface="+mj-ea"/>
              </a:rPr>
              <a:t>IoT</a:t>
            </a:r>
            <a:r>
              <a:rPr lang="ja-JP" altLang="en-US" b="1" dirty="0" smtClean="0">
                <a:solidFill>
                  <a:schemeClr val="tx1"/>
                </a:solidFill>
                <a:latin typeface="+mj-ea"/>
                <a:ea typeface="+mj-ea"/>
              </a:rPr>
              <a:t>で世界市場を席捲</a:t>
            </a:r>
            <a:endParaRPr lang="en-US" altLang="ja-JP" b="1" dirty="0" smtClean="0">
              <a:solidFill>
                <a:schemeClr val="tx1"/>
              </a:solidFill>
              <a:latin typeface="+mj-ea"/>
              <a:ea typeface="+mj-ea"/>
            </a:endParaRPr>
          </a:p>
          <a:p>
            <a:r>
              <a:rPr lang="ja-JP" altLang="en-US" b="1" dirty="0" smtClean="0">
                <a:solidFill>
                  <a:schemeClr val="tx1"/>
                </a:solidFill>
                <a:latin typeface="+mj-ea"/>
                <a:ea typeface="+mj-ea"/>
              </a:rPr>
              <a:t>　</a:t>
            </a:r>
            <a:r>
              <a:rPr lang="en-US" altLang="ja-JP" b="1" dirty="0" smtClean="0">
                <a:solidFill>
                  <a:schemeClr val="tx1"/>
                </a:solidFill>
                <a:latin typeface="+mj-ea"/>
                <a:ea typeface="+mj-ea"/>
              </a:rPr>
              <a:t>3D</a:t>
            </a:r>
            <a:r>
              <a:rPr lang="ja-JP" altLang="en-US" b="1" dirty="0" smtClean="0">
                <a:solidFill>
                  <a:schemeClr val="tx1"/>
                </a:solidFill>
                <a:latin typeface="+mj-ea"/>
                <a:ea typeface="+mj-ea"/>
              </a:rPr>
              <a:t>データ　積層造形</a:t>
            </a:r>
            <a:endParaRPr lang="en-US" altLang="ja-JP" b="1" dirty="0" smtClean="0">
              <a:solidFill>
                <a:schemeClr val="tx1"/>
              </a:solidFill>
              <a:latin typeface="+mj-ea"/>
              <a:ea typeface="+mj-ea"/>
            </a:endParaRPr>
          </a:p>
          <a:p>
            <a:r>
              <a:rPr lang="ja-JP" altLang="en-US" b="1" dirty="0">
                <a:solidFill>
                  <a:schemeClr val="tx1"/>
                </a:solidFill>
                <a:latin typeface="+mj-ea"/>
                <a:ea typeface="+mj-ea"/>
              </a:rPr>
              <a:t>　</a:t>
            </a:r>
            <a:r>
              <a:rPr lang="en-US" altLang="ja-JP" b="1" dirty="0" smtClean="0">
                <a:solidFill>
                  <a:schemeClr val="tx1"/>
                </a:solidFill>
                <a:latin typeface="+mj-ea"/>
                <a:ea typeface="+mj-ea"/>
              </a:rPr>
              <a:t>UX</a:t>
            </a:r>
            <a:r>
              <a:rPr lang="ja-JP" altLang="en-US" b="1" dirty="0" smtClean="0">
                <a:solidFill>
                  <a:schemeClr val="tx1"/>
                </a:solidFill>
                <a:latin typeface="+mj-ea"/>
                <a:ea typeface="+mj-ea"/>
              </a:rPr>
              <a:t>　など入力方法の進化</a:t>
            </a:r>
            <a:endParaRPr lang="en-US" altLang="ja-JP" b="1" dirty="0" smtClean="0">
              <a:solidFill>
                <a:schemeClr val="tx1"/>
              </a:solidFill>
              <a:latin typeface="+mj-ea"/>
              <a:ea typeface="+mj-ea"/>
            </a:endParaRPr>
          </a:p>
          <a:p>
            <a:endParaRPr lang="en-US" altLang="ja-JP" b="1" dirty="0" smtClean="0">
              <a:solidFill>
                <a:srgbClr val="FF0000"/>
              </a:solidFill>
              <a:latin typeface="+mj-ea"/>
              <a:ea typeface="+mj-ea"/>
            </a:endParaRPr>
          </a:p>
          <a:p>
            <a:r>
              <a:rPr lang="ja-JP" altLang="en-US" b="1" dirty="0" smtClean="0">
                <a:solidFill>
                  <a:srgbClr val="FF0000"/>
                </a:solidFill>
                <a:latin typeface="+mj-ea"/>
                <a:ea typeface="+mj-ea"/>
              </a:rPr>
              <a:t>コロナ禍</a:t>
            </a:r>
            <a:endParaRPr lang="en-US" altLang="ja-JP" b="1" dirty="0">
              <a:solidFill>
                <a:srgbClr val="FF0000"/>
              </a:solidFill>
              <a:latin typeface="+mj-ea"/>
              <a:ea typeface="+mj-ea"/>
            </a:endParaRPr>
          </a:p>
          <a:p>
            <a:r>
              <a:rPr lang="ja-JP" altLang="en-US" b="1" dirty="0" smtClean="0">
                <a:solidFill>
                  <a:schemeClr val="tx1"/>
                </a:solidFill>
                <a:latin typeface="+mj-ea"/>
                <a:ea typeface="+mj-ea"/>
              </a:rPr>
              <a:t>　</a:t>
            </a:r>
            <a:r>
              <a:rPr lang="ja-JP" altLang="en-US" b="1" u="sng" dirty="0" smtClean="0">
                <a:solidFill>
                  <a:schemeClr val="tx1"/>
                </a:solidFill>
                <a:latin typeface="+mj-ea"/>
                <a:ea typeface="+mj-ea"/>
              </a:rPr>
              <a:t>移動しないで「リモート」で</a:t>
            </a:r>
            <a:r>
              <a:rPr lang="ja-JP" altLang="en-US" b="1" u="sng" smtClean="0">
                <a:solidFill>
                  <a:schemeClr val="tx1"/>
                </a:solidFill>
                <a:latin typeface="+mj-ea"/>
                <a:ea typeface="+mj-ea"/>
              </a:rPr>
              <a:t>したいことがいっぱい。</a:t>
            </a:r>
            <a:endParaRPr lang="en-US" altLang="ja-JP" b="1" u="sng" dirty="0" smtClean="0">
              <a:solidFill>
                <a:schemeClr val="tx1"/>
              </a:solidFill>
              <a:latin typeface="+mj-ea"/>
              <a:ea typeface="+mj-ea"/>
            </a:endParaRPr>
          </a:p>
          <a:p>
            <a:endParaRPr lang="en-US" altLang="ja-JP" b="1" dirty="0">
              <a:solidFill>
                <a:schemeClr val="tx1"/>
              </a:solidFill>
              <a:latin typeface="+mj-ea"/>
              <a:ea typeface="+mj-ea"/>
            </a:endParaRPr>
          </a:p>
        </p:txBody>
      </p:sp>
      <p:sp>
        <p:nvSpPr>
          <p:cNvPr id="2" name="正方形/長方形 1"/>
          <p:cNvSpPr/>
          <p:nvPr/>
        </p:nvSpPr>
        <p:spPr>
          <a:xfrm>
            <a:off x="4039658" y="3973218"/>
            <a:ext cx="4743365" cy="1754326"/>
          </a:xfrm>
          <a:prstGeom prst="rect">
            <a:avLst/>
          </a:prstGeom>
          <a:solidFill>
            <a:schemeClr val="bg1"/>
          </a:solidFill>
          <a:ln w="22225">
            <a:solidFill>
              <a:srgbClr val="0000FF"/>
            </a:solidFill>
          </a:ln>
        </p:spPr>
        <p:txBody>
          <a:bodyPr wrap="square">
            <a:spAutoFit/>
          </a:bodyPr>
          <a:lstStyle/>
          <a:p>
            <a:r>
              <a:rPr lang="ja-JP" altLang="en-US" dirty="0" smtClean="0"/>
              <a:t>（エストニアのフィンテック）　</a:t>
            </a:r>
            <a:endParaRPr lang="en-US" altLang="ja-JP" dirty="0" smtClean="0"/>
          </a:p>
          <a:p>
            <a:r>
              <a:rPr lang="ja-JP" altLang="en-US" b="1" dirty="0" smtClean="0">
                <a:solidFill>
                  <a:srgbClr val="FF0000"/>
                </a:solidFill>
              </a:rPr>
              <a:t>便利さに勝てない！モノ・生活・産業が変わる。</a:t>
            </a:r>
            <a:endParaRPr lang="en-US" altLang="ja-JP" b="1" dirty="0" smtClean="0">
              <a:solidFill>
                <a:srgbClr val="FF0000"/>
              </a:solidFill>
            </a:endParaRPr>
          </a:p>
          <a:p>
            <a:r>
              <a:rPr lang="ja-JP" altLang="en-US" dirty="0" smtClean="0"/>
              <a:t>・各家庭</a:t>
            </a:r>
            <a:r>
              <a:rPr lang="ja-JP" altLang="en-US" dirty="0"/>
              <a:t>・オフィスは</a:t>
            </a:r>
            <a:r>
              <a:rPr lang="en-US" altLang="ja-JP" dirty="0"/>
              <a:t>EC </a:t>
            </a:r>
            <a:r>
              <a:rPr lang="ja-JP" altLang="en-US" dirty="0"/>
              <a:t>カード・リーダーを保有</a:t>
            </a:r>
            <a:r>
              <a:rPr lang="ja-JP" altLang="en-US" dirty="0" smtClean="0"/>
              <a:t>。電子決済あたりまえ</a:t>
            </a:r>
            <a:r>
              <a:rPr lang="en-US" altLang="ja-JP" dirty="0" smtClean="0"/>
              <a:t>99.8</a:t>
            </a:r>
            <a:r>
              <a:rPr lang="ja-JP" altLang="en-US" dirty="0" smtClean="0"/>
              <a:t>％</a:t>
            </a:r>
            <a:endParaRPr lang="en-US" altLang="ja-JP" dirty="0" smtClean="0"/>
          </a:p>
          <a:p>
            <a:r>
              <a:rPr lang="ja-JP" altLang="en-US" dirty="0" smtClean="0"/>
              <a:t>電</a:t>
            </a:r>
            <a:r>
              <a:rPr lang="ja-JP" altLang="en-US" dirty="0"/>
              <a:t>⼦納税の普及率は</a:t>
            </a:r>
            <a:r>
              <a:rPr lang="en-US" altLang="ja-JP" dirty="0"/>
              <a:t>98</a:t>
            </a:r>
            <a:r>
              <a:rPr lang="ja-JP" altLang="en-US" dirty="0" smtClean="0"/>
              <a:t>％</a:t>
            </a:r>
            <a:endParaRPr lang="en-US" altLang="ja-JP" dirty="0" smtClean="0"/>
          </a:p>
          <a:p>
            <a:r>
              <a:rPr lang="ja-JP" altLang="en-US" dirty="0"/>
              <a:t>日本</a:t>
            </a:r>
            <a:r>
              <a:rPr lang="ja-JP" altLang="en-US" dirty="0" smtClean="0"/>
              <a:t>は変わらなくて大丈夫？</a:t>
            </a:r>
            <a:endParaRPr lang="en-US" altLang="ja-JP" dirty="0" smtClean="0"/>
          </a:p>
        </p:txBody>
      </p:sp>
    </p:spTree>
    <p:extLst>
      <p:ext uri="{BB962C8B-B14F-4D97-AF65-F5344CB8AC3E}">
        <p14:creationId xmlns:p14="http://schemas.microsoft.com/office/powerpoint/2010/main" val="57841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7468" y="993001"/>
            <a:ext cx="4479534" cy="646331"/>
          </a:xfrm>
          <a:prstGeom prst="rect">
            <a:avLst/>
          </a:prstGeom>
        </p:spPr>
        <p:txBody>
          <a:bodyPr wrap="square">
            <a:spAutoFit/>
          </a:bodyPr>
          <a:lstStyle/>
          <a:p>
            <a:pPr algn="ctr"/>
            <a:r>
              <a:rPr lang="en-US" altLang="ja-JP" sz="3600" b="1" u="sng" dirty="0" err="1" smtClean="0">
                <a:latin typeface="HGPｺﾞｼｯｸM" panose="020B0600000000000000" pitchFamily="50" charset="-128"/>
                <a:ea typeface="HGPｺﾞｼｯｸM" panose="020B0600000000000000" pitchFamily="50" charset="-128"/>
              </a:rPr>
              <a:t>IoT</a:t>
            </a:r>
            <a:r>
              <a:rPr lang="ja-JP" altLang="en-US" sz="3600" b="1" u="sng" dirty="0" smtClean="0">
                <a:latin typeface="HGPｺﾞｼｯｸM" panose="020B0600000000000000" pitchFamily="50" charset="-128"/>
                <a:ea typeface="HGPｺﾞｼｯｸM" panose="020B0600000000000000" pitchFamily="50" charset="-128"/>
              </a:rPr>
              <a:t>診断</a:t>
            </a:r>
            <a:endParaRPr lang="en-US" altLang="ja-JP" sz="3600" u="sng" dirty="0" smtClean="0">
              <a:latin typeface="Adobe Gothic Std B" pitchFamily="34" charset="-128"/>
              <a:ea typeface="Adobe Gothic Std B" pitchFamily="34" charset="-128"/>
            </a:endParaRPr>
          </a:p>
        </p:txBody>
      </p:sp>
      <p:sp>
        <p:nvSpPr>
          <p:cNvPr id="44" name="正方形/長方形 43"/>
          <p:cNvSpPr/>
          <p:nvPr/>
        </p:nvSpPr>
        <p:spPr>
          <a:xfrm>
            <a:off x="171850" y="944853"/>
            <a:ext cx="4425168" cy="3988750"/>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4642327" y="944854"/>
            <a:ext cx="4315936" cy="3988749"/>
          </a:xfrm>
          <a:prstGeom prst="rect">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64637" y="5630832"/>
            <a:ext cx="8793626" cy="305362"/>
          </a:xfrm>
          <a:prstGeom prst="rect">
            <a:avLst/>
          </a:prstGeom>
          <a:blipFill dpi="0" rotWithShape="1">
            <a:blip r:embed="rId2" cstate="email">
              <a:lum bright="50000" contrast="-40000"/>
              <a:extLst>
                <a:ext uri="{28A0092B-C50C-407E-A947-70E740481C1C}">
                  <a14:useLocalDpi xmlns:a14="http://schemas.microsoft.com/office/drawing/2010/main"/>
                </a:ext>
              </a:extLst>
            </a:blip>
            <a:srcRect/>
            <a:tile tx="0" ty="0" sx="100000" sy="100000" flip="none" algn="tl"/>
          </a:blip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rgbClr val="3333CC"/>
                </a:solidFill>
              </a:rPr>
              <a:t>Senser</a:t>
            </a:r>
            <a:r>
              <a:rPr kumimoji="1" lang="en-US" altLang="ja-JP" dirty="0" smtClean="0">
                <a:solidFill>
                  <a:srgbClr val="3333CC"/>
                </a:solidFill>
              </a:rPr>
              <a:t> Camera</a:t>
            </a:r>
            <a:r>
              <a:rPr lang="ja-JP" altLang="en-US" dirty="0" smtClean="0">
                <a:solidFill>
                  <a:srgbClr val="3333CC"/>
                </a:solidFill>
              </a:rPr>
              <a:t> </a:t>
            </a:r>
            <a:r>
              <a:rPr lang="en-US" altLang="ja-JP" dirty="0" smtClean="0">
                <a:solidFill>
                  <a:srgbClr val="3333CC"/>
                </a:solidFill>
              </a:rPr>
              <a:t>RFID Mobile </a:t>
            </a:r>
            <a:r>
              <a:rPr lang="en-US" altLang="ja-JP" dirty="0" err="1" smtClean="0">
                <a:solidFill>
                  <a:srgbClr val="3333CC"/>
                </a:solidFill>
              </a:rPr>
              <a:t>TouchPad</a:t>
            </a:r>
            <a:r>
              <a:rPr lang="en-US" altLang="ja-JP" dirty="0" smtClean="0">
                <a:solidFill>
                  <a:srgbClr val="3333CC"/>
                </a:solidFill>
              </a:rPr>
              <a:t> </a:t>
            </a:r>
            <a:r>
              <a:rPr lang="en-US" altLang="ja-JP" dirty="0" err="1" smtClean="0">
                <a:solidFill>
                  <a:srgbClr val="3333CC"/>
                </a:solidFill>
              </a:rPr>
              <a:t>WiFi</a:t>
            </a:r>
            <a:r>
              <a:rPr lang="en-US" altLang="ja-JP" dirty="0" smtClean="0">
                <a:solidFill>
                  <a:srgbClr val="3333CC"/>
                </a:solidFill>
              </a:rPr>
              <a:t>  FA Robotics QR</a:t>
            </a:r>
            <a:r>
              <a:rPr lang="ja-JP" altLang="en-US" dirty="0" smtClean="0">
                <a:solidFill>
                  <a:srgbClr val="3333CC"/>
                </a:solidFill>
              </a:rPr>
              <a:t>　</a:t>
            </a:r>
            <a:r>
              <a:rPr lang="en-US" altLang="ja-JP" dirty="0" smtClean="0">
                <a:solidFill>
                  <a:srgbClr val="3333CC"/>
                </a:solidFill>
              </a:rPr>
              <a:t>RPA…</a:t>
            </a:r>
            <a:endParaRPr kumimoji="1" lang="ja-JP" altLang="en-US" dirty="0">
              <a:solidFill>
                <a:srgbClr val="3333CC"/>
              </a:solidFill>
            </a:endParaRPr>
          </a:p>
        </p:txBody>
      </p:sp>
      <p:sp>
        <p:nvSpPr>
          <p:cNvPr id="21" name="サブタイトル 1"/>
          <p:cNvSpPr txBox="1">
            <a:spLocks/>
          </p:cNvSpPr>
          <p:nvPr/>
        </p:nvSpPr>
        <p:spPr>
          <a:xfrm>
            <a:off x="164637" y="1509390"/>
            <a:ext cx="4613211" cy="3887598"/>
          </a:xfrm>
        </p:spPr>
        <p:txBody>
          <a:bodyPr lIns="27000" rIns="27000">
            <a:noAutofit/>
          </a:bodyPr>
          <a:lstStyle>
            <a:lvl1pPr marL="0" indent="0" algn="l" defTabSz="914400" rtl="0" eaLnBrk="1" latinLnBrk="0" hangingPunct="1">
              <a:spcBef>
                <a:spcPct val="20000"/>
              </a:spcBef>
              <a:buFont typeface="Arial" panose="020B0604020202020204" pitchFamily="34" charset="0"/>
              <a:buNone/>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2000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0"/>
              </a:spcBef>
            </a:pPr>
            <a:r>
              <a:rPr lang="ja-JP" altLang="en-US" sz="2000" b="1" dirty="0" smtClean="0">
                <a:solidFill>
                  <a:srgbClr val="003300"/>
                </a:solidFill>
              </a:rPr>
              <a:t>□</a:t>
            </a:r>
            <a:r>
              <a:rPr lang="en-US" altLang="ja-JP" sz="2000" b="1" dirty="0" smtClean="0">
                <a:solidFill>
                  <a:srgbClr val="003300"/>
                </a:solidFill>
              </a:rPr>
              <a:t>IT/</a:t>
            </a:r>
            <a:r>
              <a:rPr lang="en-US" altLang="ja-JP" sz="2000" b="1" dirty="0" err="1" smtClean="0">
                <a:solidFill>
                  <a:srgbClr val="003300"/>
                </a:solidFill>
              </a:rPr>
              <a:t>IoT</a:t>
            </a:r>
            <a:r>
              <a:rPr lang="ja-JP" altLang="en-US" sz="2000" b="1" dirty="0" smtClean="0">
                <a:solidFill>
                  <a:srgbClr val="003300"/>
                </a:solidFill>
              </a:rPr>
              <a:t>に強い中小企業診断士</a:t>
            </a:r>
            <a:r>
              <a:rPr lang="en-US" altLang="ja-JP" sz="2000" b="1" dirty="0" smtClean="0">
                <a:solidFill>
                  <a:srgbClr val="003300"/>
                </a:solidFill>
              </a:rPr>
              <a:t>6</a:t>
            </a:r>
            <a:r>
              <a:rPr lang="ja-JP" altLang="en-US" sz="2000" b="1" dirty="0" smtClean="0">
                <a:solidFill>
                  <a:srgbClr val="003300"/>
                </a:solidFill>
              </a:rPr>
              <a:t>名</a:t>
            </a:r>
            <a:endParaRPr lang="en-US" altLang="ja-JP" sz="2000" b="1" dirty="0" smtClean="0">
              <a:solidFill>
                <a:srgbClr val="003300"/>
              </a:solidFill>
            </a:endParaRPr>
          </a:p>
          <a:p>
            <a:pPr>
              <a:spcBef>
                <a:spcPts val="0"/>
              </a:spcBef>
            </a:pPr>
            <a:endParaRPr lang="en-US" altLang="ja-JP" sz="2000" b="1" dirty="0">
              <a:solidFill>
                <a:srgbClr val="003300"/>
              </a:solidFill>
            </a:endParaRPr>
          </a:p>
          <a:p>
            <a:pPr>
              <a:spcBef>
                <a:spcPts val="0"/>
              </a:spcBef>
            </a:pPr>
            <a:r>
              <a:rPr lang="ja-JP" altLang="en-US" sz="2000" b="1" dirty="0" smtClean="0">
                <a:solidFill>
                  <a:srgbClr val="003300"/>
                </a:solidFill>
              </a:rPr>
              <a:t>□現場訪問・じっくりヒアリング</a:t>
            </a:r>
            <a:endParaRPr lang="en-US" altLang="ja-JP" sz="2000" b="1" dirty="0" smtClean="0">
              <a:solidFill>
                <a:srgbClr val="003300"/>
              </a:solidFill>
            </a:endParaRPr>
          </a:p>
          <a:p>
            <a:pPr>
              <a:spcBef>
                <a:spcPts val="0"/>
              </a:spcBef>
            </a:pPr>
            <a:endParaRPr lang="en-US" altLang="ja-JP" sz="2000" b="1" dirty="0" smtClean="0">
              <a:solidFill>
                <a:srgbClr val="003300"/>
              </a:solidFill>
            </a:endParaRPr>
          </a:p>
          <a:p>
            <a:pPr>
              <a:spcBef>
                <a:spcPts val="0"/>
              </a:spcBef>
            </a:pPr>
            <a:r>
              <a:rPr lang="ja-JP" altLang="en-US" sz="2000" b="1" dirty="0" smtClean="0">
                <a:solidFill>
                  <a:srgbClr val="003300"/>
                </a:solidFill>
              </a:rPr>
              <a:t>□課題や強み・弱みを分析。</a:t>
            </a:r>
            <a:endParaRPr lang="en-US" altLang="ja-JP" sz="2000" b="1" dirty="0" smtClean="0">
              <a:solidFill>
                <a:srgbClr val="003300"/>
              </a:solidFill>
            </a:endParaRPr>
          </a:p>
          <a:p>
            <a:pPr>
              <a:spcBef>
                <a:spcPts val="0"/>
              </a:spcBef>
            </a:pPr>
            <a:endParaRPr lang="en-US" altLang="ja-JP" sz="2000" b="1" dirty="0">
              <a:solidFill>
                <a:srgbClr val="003300"/>
              </a:solidFill>
            </a:endParaRPr>
          </a:p>
          <a:p>
            <a:pPr>
              <a:spcBef>
                <a:spcPts val="0"/>
              </a:spcBef>
            </a:pPr>
            <a:r>
              <a:rPr lang="ja-JP" altLang="en-US" sz="2000" b="1" dirty="0" smtClean="0">
                <a:solidFill>
                  <a:srgbClr val="003300"/>
                </a:solidFill>
              </a:rPr>
              <a:t>□最適な</a:t>
            </a:r>
            <a:r>
              <a:rPr lang="en-US" altLang="ja-JP" sz="2000" b="1" dirty="0" err="1" smtClean="0">
                <a:solidFill>
                  <a:srgbClr val="003300"/>
                </a:solidFill>
              </a:rPr>
              <a:t>IoT</a:t>
            </a:r>
            <a:r>
              <a:rPr lang="ja-JP" altLang="en-US" sz="2000" b="1" dirty="0" smtClean="0">
                <a:solidFill>
                  <a:srgbClr val="003300"/>
                </a:solidFill>
              </a:rPr>
              <a:t>導入プランを提案！</a:t>
            </a:r>
            <a:endParaRPr lang="en-US" altLang="ja-JP" sz="2000" b="1" dirty="0" smtClean="0">
              <a:solidFill>
                <a:srgbClr val="003300"/>
              </a:solidFill>
            </a:endParaRPr>
          </a:p>
          <a:p>
            <a:pPr>
              <a:spcBef>
                <a:spcPts val="0"/>
              </a:spcBef>
            </a:pPr>
            <a:endParaRPr lang="en-US" altLang="ja-JP" sz="2000" b="1" dirty="0" smtClean="0">
              <a:solidFill>
                <a:srgbClr val="003300"/>
              </a:solidFill>
            </a:endParaRPr>
          </a:p>
          <a:p>
            <a:pPr>
              <a:spcBef>
                <a:spcPts val="0"/>
              </a:spcBef>
            </a:pPr>
            <a:r>
              <a:rPr lang="ja-JP" altLang="en-US" sz="2000" b="1" dirty="0" smtClean="0">
                <a:solidFill>
                  <a:srgbClr val="003300"/>
                </a:solidFill>
              </a:rPr>
              <a:t>□協力：</a:t>
            </a:r>
            <a:endParaRPr lang="en-US" altLang="ja-JP" sz="2000" b="1" dirty="0" smtClean="0">
              <a:solidFill>
                <a:srgbClr val="003300"/>
              </a:solidFill>
            </a:endParaRPr>
          </a:p>
          <a:p>
            <a:pPr>
              <a:spcBef>
                <a:spcPts val="0"/>
              </a:spcBef>
            </a:pPr>
            <a:r>
              <a:rPr lang="ja-JP" altLang="en-US" sz="2000" b="1" dirty="0" smtClean="0">
                <a:solidFill>
                  <a:srgbClr val="003300"/>
                </a:solidFill>
              </a:rPr>
              <a:t>　　　</a:t>
            </a:r>
            <a:r>
              <a:rPr lang="ja-JP" altLang="en-US" sz="2400" b="1" dirty="0" smtClean="0">
                <a:solidFill>
                  <a:srgbClr val="003300"/>
                </a:solidFill>
              </a:rPr>
              <a:t>大阪府中小企業診断協会</a:t>
            </a:r>
            <a:endParaRPr lang="ja-JP" altLang="en-US" sz="2400" b="1" dirty="0">
              <a:solidFill>
                <a:schemeClr val="tx2"/>
              </a:solidFill>
            </a:endParaRPr>
          </a:p>
        </p:txBody>
      </p:sp>
      <p:sp>
        <p:nvSpPr>
          <p:cNvPr id="25" name="正方形/長方形 24"/>
          <p:cNvSpPr/>
          <p:nvPr/>
        </p:nvSpPr>
        <p:spPr>
          <a:xfrm>
            <a:off x="4736562" y="1014383"/>
            <a:ext cx="4332712" cy="553998"/>
          </a:xfrm>
          <a:prstGeom prst="rect">
            <a:avLst/>
          </a:prstGeom>
        </p:spPr>
        <p:txBody>
          <a:bodyPr wrap="square" lIns="0" tIns="0" rIns="0" bIns="0">
            <a:spAutoFit/>
          </a:bodyPr>
          <a:lstStyle/>
          <a:p>
            <a:pPr algn="ctr"/>
            <a:r>
              <a:rPr lang="en-US" altLang="ja-JP" sz="3600" b="1" u="sng" dirty="0" err="1">
                <a:latin typeface="HGPｺﾞｼｯｸM" panose="020B0600000000000000" pitchFamily="50" charset="-128"/>
                <a:ea typeface="HGPｺﾞｼｯｸM" panose="020B0600000000000000" pitchFamily="50" charset="-128"/>
              </a:rPr>
              <a:t>IoT</a:t>
            </a:r>
            <a:r>
              <a:rPr lang="ja-JP" altLang="en-US" sz="3600" b="1" u="sng" dirty="0">
                <a:latin typeface="HGPｺﾞｼｯｸM" panose="020B0600000000000000" pitchFamily="50" charset="-128"/>
                <a:ea typeface="HGPｺﾞｼｯｸM" panose="020B0600000000000000" pitchFamily="50" charset="-128"/>
              </a:rPr>
              <a:t>マッチング</a:t>
            </a:r>
            <a:endParaRPr lang="en-US" altLang="ja-JP" sz="3600" u="sng" dirty="0">
              <a:latin typeface="Adobe Gothic Std B" pitchFamily="34" charset="-128"/>
              <a:ea typeface="Adobe Gothic Std B" pitchFamily="34" charset="-128"/>
            </a:endParaRPr>
          </a:p>
        </p:txBody>
      </p:sp>
      <p:pic>
        <p:nvPicPr>
          <p:cNvPr id="17" name="図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592" y="4321727"/>
            <a:ext cx="1835241" cy="528704"/>
          </a:xfrm>
          <a:prstGeom prst="rect">
            <a:avLst/>
          </a:prstGeom>
        </p:spPr>
      </p:pic>
      <p:sp>
        <p:nvSpPr>
          <p:cNvPr id="2" name="正方形/長方形 1"/>
          <p:cNvSpPr/>
          <p:nvPr/>
        </p:nvSpPr>
        <p:spPr>
          <a:xfrm>
            <a:off x="4667592" y="1489913"/>
            <a:ext cx="4572000" cy="2862322"/>
          </a:xfrm>
          <a:prstGeom prst="rect">
            <a:avLst/>
          </a:prstGeom>
        </p:spPr>
        <p:txBody>
          <a:bodyPr lIns="36000" rIns="36000">
            <a:spAutoFit/>
          </a:bodyPr>
          <a:lstStyle/>
          <a:p>
            <a:pPr>
              <a:spcBef>
                <a:spcPts val="0"/>
              </a:spcBef>
            </a:pPr>
            <a:r>
              <a:rPr lang="ja-JP" altLang="en-US" sz="2000" b="1" dirty="0" smtClean="0">
                <a:solidFill>
                  <a:srgbClr val="003300"/>
                </a:solidFill>
                <a:latin typeface="HG丸ｺﾞｼｯｸM-PRO" panose="020F0600000000000000" pitchFamily="50" charset="-128"/>
                <a:ea typeface="HG丸ｺﾞｼｯｸM-PRO" panose="020F0600000000000000" pitchFamily="50" charset="-128"/>
              </a:rPr>
              <a:t>□</a:t>
            </a:r>
            <a:r>
              <a:rPr lang="en-US" altLang="ja-JP" sz="2000" b="1" dirty="0" err="1" smtClean="0">
                <a:solidFill>
                  <a:srgbClr val="003300"/>
                </a:solidFill>
                <a:latin typeface="HG丸ｺﾞｼｯｸM-PRO" panose="020F0600000000000000" pitchFamily="50" charset="-128"/>
                <a:ea typeface="HG丸ｺﾞｼｯｸM-PRO" panose="020F0600000000000000" pitchFamily="50" charset="-128"/>
              </a:rPr>
              <a:t>IoT</a:t>
            </a:r>
            <a:r>
              <a:rPr lang="ja-JP" altLang="en-US" sz="2000" b="1" dirty="0" smtClean="0">
                <a:solidFill>
                  <a:srgbClr val="003300"/>
                </a:solidFill>
                <a:latin typeface="HG丸ｺﾞｼｯｸM-PRO" panose="020F0600000000000000" pitchFamily="50" charset="-128"/>
                <a:ea typeface="HG丸ｺﾞｼｯｸM-PRO" panose="020F0600000000000000" pitchFamily="50" charset="-128"/>
              </a:rPr>
              <a:t>診断に続いて実施。</a:t>
            </a:r>
            <a:endParaRPr lang="en-US" altLang="ja-JP" sz="2000" b="1" dirty="0" smtClean="0">
              <a:solidFill>
                <a:srgbClr val="003300"/>
              </a:solidFill>
              <a:latin typeface="HG丸ｺﾞｼｯｸM-PRO" panose="020F0600000000000000" pitchFamily="50" charset="-128"/>
              <a:ea typeface="HG丸ｺﾞｼｯｸM-PRO" panose="020F0600000000000000" pitchFamily="50" charset="-128"/>
            </a:endParaRPr>
          </a:p>
          <a:p>
            <a:pPr>
              <a:spcBef>
                <a:spcPts val="0"/>
              </a:spcBef>
            </a:pPr>
            <a:endParaRPr lang="en-US" altLang="ja-JP" sz="2000" b="1" dirty="0" smtClean="0">
              <a:solidFill>
                <a:srgbClr val="003300"/>
              </a:solidFill>
              <a:latin typeface="HG丸ｺﾞｼｯｸM-PRO" panose="020F0600000000000000" pitchFamily="50" charset="-128"/>
              <a:ea typeface="HG丸ｺﾞｼｯｸM-PRO" panose="020F0600000000000000" pitchFamily="50" charset="-128"/>
            </a:endParaRPr>
          </a:p>
          <a:p>
            <a:pPr>
              <a:spcBef>
                <a:spcPts val="0"/>
              </a:spcBef>
            </a:pPr>
            <a:r>
              <a:rPr lang="ja-JP" altLang="en-US" sz="2000" b="1" dirty="0" smtClean="0">
                <a:solidFill>
                  <a:srgbClr val="003300"/>
                </a:solidFill>
                <a:latin typeface="HG丸ｺﾞｼｯｸM-PRO" panose="020F0600000000000000" pitchFamily="50" charset="-128"/>
                <a:ea typeface="HG丸ｺﾞｼｯｸM-PRO" panose="020F0600000000000000" pitchFamily="50" charset="-128"/>
              </a:rPr>
              <a:t>□導入</a:t>
            </a:r>
            <a:r>
              <a:rPr lang="ja-JP" altLang="en-US" sz="2000" b="1" dirty="0">
                <a:solidFill>
                  <a:srgbClr val="003300"/>
                </a:solidFill>
                <a:latin typeface="HG丸ｺﾞｼｯｸM-PRO" panose="020F0600000000000000" pitchFamily="50" charset="-128"/>
                <a:ea typeface="HG丸ｺﾞｼｯｸM-PRO" panose="020F0600000000000000" pitchFamily="50" charset="-128"/>
              </a:rPr>
              <a:t>を</a:t>
            </a:r>
            <a:r>
              <a:rPr lang="ja-JP" altLang="en-US" sz="2000" b="1" dirty="0" smtClean="0">
                <a:solidFill>
                  <a:srgbClr val="003300"/>
                </a:solidFill>
                <a:latin typeface="HG丸ｺﾞｼｯｸM-PRO" panose="020F0600000000000000" pitchFamily="50" charset="-128"/>
                <a:ea typeface="HG丸ｺﾞｼｯｸM-PRO" panose="020F0600000000000000" pitchFamily="50" charset="-128"/>
              </a:rPr>
              <a:t>決断、実装に進む場合</a:t>
            </a:r>
            <a:endParaRPr lang="en-US" altLang="ja-JP" sz="2000" b="1" dirty="0" smtClean="0">
              <a:solidFill>
                <a:srgbClr val="003300"/>
              </a:solidFill>
              <a:latin typeface="HG丸ｺﾞｼｯｸM-PRO" panose="020F0600000000000000" pitchFamily="50" charset="-128"/>
              <a:ea typeface="HG丸ｺﾞｼｯｸM-PRO" panose="020F0600000000000000" pitchFamily="50" charset="-128"/>
            </a:endParaRPr>
          </a:p>
          <a:p>
            <a:pPr>
              <a:spcBef>
                <a:spcPts val="0"/>
              </a:spcBef>
            </a:pPr>
            <a:endParaRPr lang="en-US" altLang="ja-JP" sz="2000" b="1" dirty="0" smtClean="0">
              <a:solidFill>
                <a:srgbClr val="003300"/>
              </a:solidFill>
              <a:latin typeface="HG丸ｺﾞｼｯｸM-PRO" panose="020F0600000000000000" pitchFamily="50" charset="-128"/>
              <a:ea typeface="HG丸ｺﾞｼｯｸM-PRO" panose="020F0600000000000000" pitchFamily="50" charset="-128"/>
            </a:endParaRPr>
          </a:p>
          <a:p>
            <a:r>
              <a:rPr lang="ja-JP" altLang="en-US" sz="2000" b="1" dirty="0">
                <a:solidFill>
                  <a:srgbClr val="003300"/>
                </a:solidFill>
                <a:latin typeface="HG丸ｺﾞｼｯｸM-PRO" panose="020F0600000000000000" pitchFamily="50" charset="-128"/>
                <a:ea typeface="HG丸ｺﾞｼｯｸM-PRO" panose="020F0600000000000000" pitchFamily="50" charset="-128"/>
              </a:rPr>
              <a:t>□</a:t>
            </a:r>
            <a:r>
              <a:rPr lang="ja-JP" altLang="en-US" sz="2000" b="1" spc="-150" dirty="0">
                <a:solidFill>
                  <a:srgbClr val="003300"/>
                </a:solidFill>
                <a:latin typeface="HG丸ｺﾞｼｯｸM-PRO" panose="020F0600000000000000" pitchFamily="50" charset="-128"/>
                <a:ea typeface="HG丸ｺﾞｼｯｸM-PRO" panose="020F0600000000000000" pitchFamily="50" charset="-128"/>
              </a:rPr>
              <a:t>システムインテグレータ</a:t>
            </a:r>
            <a:r>
              <a:rPr lang="ja-JP" altLang="en-US" sz="2000" b="1" spc="-150" dirty="0" smtClean="0">
                <a:solidFill>
                  <a:srgbClr val="003300"/>
                </a:solidFill>
                <a:latin typeface="HG丸ｺﾞｼｯｸM-PRO" panose="020F0600000000000000" pitchFamily="50" charset="-128"/>
                <a:ea typeface="HG丸ｺﾞｼｯｸM-PRO" panose="020F0600000000000000" pitchFamily="50" charset="-128"/>
              </a:rPr>
              <a:t>・</a:t>
            </a:r>
            <a:r>
              <a:rPr lang="en-US" altLang="ja-JP" sz="2000" b="1" spc="-150" dirty="0" smtClean="0">
                <a:solidFill>
                  <a:srgbClr val="003300"/>
                </a:solidFill>
                <a:latin typeface="HG丸ｺﾞｼｯｸM-PRO" panose="020F0600000000000000" pitchFamily="50" charset="-128"/>
                <a:ea typeface="HG丸ｺﾞｼｯｸM-PRO" panose="020F0600000000000000" pitchFamily="50" charset="-128"/>
              </a:rPr>
              <a:t>IT</a:t>
            </a:r>
            <a:r>
              <a:rPr lang="ja-JP" altLang="en-US" sz="2000" b="1" spc="-150" dirty="0" smtClean="0">
                <a:solidFill>
                  <a:srgbClr val="003300"/>
                </a:solidFill>
                <a:latin typeface="HG丸ｺﾞｼｯｸM-PRO" panose="020F0600000000000000" pitchFamily="50" charset="-128"/>
                <a:ea typeface="HG丸ｺﾞｼｯｸM-PRO" panose="020F0600000000000000" pitchFamily="50" charset="-128"/>
              </a:rPr>
              <a:t>企業紹介</a:t>
            </a:r>
            <a:endParaRPr lang="en-US" altLang="ja-JP" sz="2000" b="1" spc="-150" dirty="0">
              <a:solidFill>
                <a:srgbClr val="003300"/>
              </a:solidFill>
              <a:latin typeface="HG丸ｺﾞｼｯｸM-PRO" panose="020F0600000000000000" pitchFamily="50" charset="-128"/>
              <a:ea typeface="HG丸ｺﾞｼｯｸM-PRO" panose="020F0600000000000000" pitchFamily="50" charset="-128"/>
            </a:endParaRPr>
          </a:p>
          <a:p>
            <a:pPr>
              <a:spcBef>
                <a:spcPts val="0"/>
              </a:spcBef>
            </a:pPr>
            <a:endParaRPr lang="en-US" altLang="ja-JP" sz="2000" b="1" dirty="0" smtClean="0">
              <a:solidFill>
                <a:srgbClr val="003300"/>
              </a:solidFill>
              <a:latin typeface="HG丸ｺﾞｼｯｸM-PRO" panose="020F0600000000000000" pitchFamily="50" charset="-128"/>
              <a:ea typeface="HG丸ｺﾞｼｯｸM-PRO" panose="020F0600000000000000" pitchFamily="50" charset="-128"/>
            </a:endParaRPr>
          </a:p>
          <a:p>
            <a:pPr>
              <a:spcBef>
                <a:spcPts val="0"/>
              </a:spcBef>
            </a:pPr>
            <a:r>
              <a:rPr lang="ja-JP" altLang="en-US" sz="2000" b="1" dirty="0" smtClean="0">
                <a:solidFill>
                  <a:srgbClr val="003300"/>
                </a:solidFill>
                <a:latin typeface="HG丸ｺﾞｼｯｸM-PRO" panose="020F0600000000000000" pitchFamily="50" charset="-128"/>
                <a:ea typeface="HG丸ｺﾞｼｯｸM-PRO" panose="020F0600000000000000" pitchFamily="50" charset="-128"/>
              </a:rPr>
              <a:t>□中小企業の社内</a:t>
            </a:r>
            <a:r>
              <a:rPr lang="en-US" altLang="ja-JP" sz="2000" b="1" dirty="0" smtClean="0">
                <a:solidFill>
                  <a:srgbClr val="003300"/>
                </a:solidFill>
                <a:latin typeface="HG丸ｺﾞｼｯｸM-PRO" panose="020F0600000000000000" pitchFamily="50" charset="-128"/>
                <a:ea typeface="HG丸ｺﾞｼｯｸM-PRO" panose="020F0600000000000000" pitchFamily="50" charset="-128"/>
              </a:rPr>
              <a:t>IT</a:t>
            </a:r>
            <a:r>
              <a:rPr lang="ja-JP" altLang="en-US" sz="2000" b="1" dirty="0" smtClean="0">
                <a:solidFill>
                  <a:srgbClr val="003300"/>
                </a:solidFill>
                <a:latin typeface="HG丸ｺﾞｼｯｸM-PRO" panose="020F0600000000000000" pitchFamily="50" charset="-128"/>
                <a:ea typeface="HG丸ｺﾞｼｯｸM-PRO" panose="020F0600000000000000" pitchFamily="50" charset="-128"/>
              </a:rPr>
              <a:t>人材不足を解消</a:t>
            </a:r>
            <a:endParaRPr lang="en-US" altLang="ja-JP" sz="2000" b="1" dirty="0" smtClean="0">
              <a:solidFill>
                <a:srgbClr val="003300"/>
              </a:solidFill>
              <a:latin typeface="HG丸ｺﾞｼｯｸM-PRO" panose="020F0600000000000000" pitchFamily="50" charset="-128"/>
              <a:ea typeface="HG丸ｺﾞｼｯｸM-PRO" panose="020F0600000000000000" pitchFamily="50" charset="-128"/>
            </a:endParaRPr>
          </a:p>
          <a:p>
            <a:pPr>
              <a:spcBef>
                <a:spcPts val="0"/>
              </a:spcBef>
            </a:pPr>
            <a:endParaRPr lang="en-US" altLang="ja-JP" sz="2000" b="1" dirty="0" smtClean="0">
              <a:solidFill>
                <a:srgbClr val="003300"/>
              </a:solidFill>
              <a:latin typeface="HG丸ｺﾞｼｯｸM-PRO" panose="020F0600000000000000" pitchFamily="50" charset="-128"/>
              <a:ea typeface="HG丸ｺﾞｼｯｸM-PRO" panose="020F0600000000000000" pitchFamily="50" charset="-128"/>
            </a:endParaRPr>
          </a:p>
          <a:p>
            <a:pPr>
              <a:spcBef>
                <a:spcPts val="0"/>
              </a:spcBef>
            </a:pPr>
            <a:r>
              <a:rPr lang="ja-JP" altLang="en-US" sz="2000" b="1" dirty="0" smtClean="0">
                <a:solidFill>
                  <a:srgbClr val="003300"/>
                </a:solidFill>
                <a:latin typeface="HG丸ｺﾞｼｯｸM-PRO" panose="020F0600000000000000" pitchFamily="50" charset="-128"/>
                <a:ea typeface="HG丸ｺﾞｼｯｸM-PRO" panose="020F0600000000000000" pitchFamily="50" charset="-128"/>
              </a:rPr>
              <a:t>□協力：関西電子情報産業協同組合</a:t>
            </a:r>
            <a:endParaRPr lang="en-US" altLang="ja-JP" sz="2000" b="1" dirty="0">
              <a:solidFill>
                <a:srgbClr val="003300"/>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906" y="4411227"/>
            <a:ext cx="476190" cy="390476"/>
          </a:xfrm>
          <a:prstGeom prst="rect">
            <a:avLst/>
          </a:prstGeom>
        </p:spPr>
      </p:pic>
      <p:sp>
        <p:nvSpPr>
          <p:cNvPr id="5" name="正方形/長方形 4"/>
          <p:cNvSpPr/>
          <p:nvPr/>
        </p:nvSpPr>
        <p:spPr>
          <a:xfrm>
            <a:off x="171850" y="363799"/>
            <a:ext cx="6057500" cy="400110"/>
          </a:xfrm>
          <a:prstGeom prst="rect">
            <a:avLst/>
          </a:prstGeom>
        </p:spPr>
        <p:txBody>
          <a:bodyPr wrap="square">
            <a:spAutoFit/>
          </a:bodyPr>
          <a:lstStyle/>
          <a:p>
            <a:r>
              <a:rPr lang="en-US" altLang="ja-JP" sz="2000" b="1" dirty="0" smtClean="0"/>
              <a:t> </a:t>
            </a:r>
            <a:r>
              <a:rPr lang="ja-JP" altLang="en-US" sz="2000" b="1" dirty="0" smtClean="0"/>
              <a:t>大阪府</a:t>
            </a:r>
            <a:r>
              <a:rPr lang="en-US" altLang="ja-JP" sz="2000" b="1" dirty="0" err="1" smtClean="0"/>
              <a:t>IoT</a:t>
            </a:r>
            <a:r>
              <a:rPr lang="ja-JP" altLang="en-US" sz="2000" b="1" dirty="0" smtClean="0"/>
              <a:t>推進ラボの事業　　</a:t>
            </a:r>
            <a:r>
              <a:rPr lang="en-US" altLang="ja-JP" sz="2000" b="1" dirty="0" err="1" smtClean="0"/>
              <a:t>IoT</a:t>
            </a:r>
            <a:r>
              <a:rPr lang="ja-JP" altLang="en-US" sz="2000" b="1" dirty="0"/>
              <a:t>診断と</a:t>
            </a:r>
            <a:r>
              <a:rPr lang="en-US" altLang="ja-JP" sz="2000" b="1" dirty="0" err="1"/>
              <a:t>IoT</a:t>
            </a:r>
            <a:r>
              <a:rPr lang="ja-JP" altLang="en-US" sz="2000" b="1" dirty="0"/>
              <a:t>マッチング</a:t>
            </a:r>
            <a:endParaRPr lang="ja-JP" altLang="en-US" sz="2000" dirty="0"/>
          </a:p>
        </p:txBody>
      </p:sp>
      <p:sp>
        <p:nvSpPr>
          <p:cNvPr id="3" name="テキスト ボックス 2"/>
          <p:cNvSpPr txBox="1"/>
          <p:nvPr/>
        </p:nvSpPr>
        <p:spPr>
          <a:xfrm>
            <a:off x="368961" y="5113800"/>
            <a:ext cx="8256082" cy="400110"/>
          </a:xfrm>
          <a:prstGeom prst="rect">
            <a:avLst/>
          </a:prstGeom>
          <a:noFill/>
        </p:spPr>
        <p:txBody>
          <a:bodyPr wrap="square" rtlCol="0">
            <a:spAutoFit/>
          </a:bodyPr>
          <a:lstStyle/>
          <a:p>
            <a:r>
              <a:rPr kumimoji="1" lang="ja-JP" altLang="en-US" sz="2000" b="1" dirty="0" smtClean="0">
                <a:solidFill>
                  <a:srgbClr val="FF0000"/>
                </a:solidFill>
              </a:rPr>
              <a:t>行政の相談：多くはタダ。自ら製品を売る気がない。　中立的な評価・助言</a:t>
            </a:r>
            <a:endParaRPr kumimoji="1" lang="ja-JP" altLang="en-US" sz="2000" b="1" dirty="0">
              <a:solidFill>
                <a:srgbClr val="FF0000"/>
              </a:solidFill>
            </a:endParaRPr>
          </a:p>
        </p:txBody>
      </p:sp>
    </p:spTree>
    <p:extLst>
      <p:ext uri="{BB962C8B-B14F-4D97-AF65-F5344CB8AC3E}">
        <p14:creationId xmlns:p14="http://schemas.microsoft.com/office/powerpoint/2010/main" val="268448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endParaRPr lang="en-US" altLang="ja-JP" dirty="0" smtClean="0"/>
          </a:p>
          <a:p>
            <a:endParaRPr lang="en-US" altLang="ja-JP" dirty="0"/>
          </a:p>
          <a:p>
            <a:r>
              <a:rPr lang="ja-JP" altLang="en-US" sz="2400" dirty="0" smtClean="0"/>
              <a:t>１ カイゼンを可能にする現場の課題が見えていない。</a:t>
            </a:r>
            <a:endParaRPr lang="en-US" altLang="ja-JP" sz="2400" dirty="0" smtClean="0"/>
          </a:p>
          <a:p>
            <a:r>
              <a:rPr kumimoji="1" lang="ja-JP" altLang="en-US" sz="2400" dirty="0" smtClean="0"/>
              <a:t>２ 原価・コストが見えていない。</a:t>
            </a:r>
            <a:endParaRPr kumimoji="1" lang="en-US" altLang="ja-JP" sz="2400" dirty="0" smtClean="0"/>
          </a:p>
          <a:p>
            <a:r>
              <a:rPr kumimoji="1" lang="ja-JP" altLang="en-US" sz="2400" dirty="0" smtClean="0"/>
              <a:t>３ モノの作り方が見えていない（数値化・定量化できてない）</a:t>
            </a:r>
            <a:endParaRPr kumimoji="1" lang="en-US" altLang="ja-JP" sz="2400" dirty="0" smtClean="0"/>
          </a:p>
          <a:p>
            <a:endParaRPr lang="en-US" altLang="ja-JP" sz="2400" dirty="0"/>
          </a:p>
          <a:p>
            <a:endParaRPr kumimoji="1" lang="en-US" altLang="ja-JP" sz="2400" dirty="0" smtClean="0"/>
          </a:p>
          <a:p>
            <a:r>
              <a:rPr lang="en-US" altLang="ja-JP" sz="2400" dirty="0" smtClean="0"/>
              <a:t>IT/</a:t>
            </a:r>
            <a:r>
              <a:rPr lang="en-US" altLang="ja-JP" sz="2400" dirty="0" err="1" smtClean="0"/>
              <a:t>IoT</a:t>
            </a:r>
            <a:r>
              <a:rPr lang="ja-JP" altLang="en-US" sz="2400" dirty="0" smtClean="0"/>
              <a:t>が入口。デジタル化を進めカイゼンをやりやすくする。</a:t>
            </a:r>
            <a:r>
              <a:rPr lang="en-US" altLang="ja-JP" sz="2400" dirty="0" smtClean="0"/>
              <a:t/>
            </a:r>
            <a:br>
              <a:rPr lang="en-US" altLang="ja-JP" sz="2400" dirty="0" smtClean="0"/>
            </a:br>
            <a:r>
              <a:rPr lang="ja-JP" altLang="en-US" sz="2400" dirty="0" smtClean="0"/>
              <a:t>　大企業以上の生産性を実現、機動力を活かし小さくても強い企業に</a:t>
            </a:r>
            <a:endParaRPr kumimoji="1" lang="ja-JP" altLang="en-US" sz="2400" dirty="0"/>
          </a:p>
        </p:txBody>
      </p:sp>
      <p:sp>
        <p:nvSpPr>
          <p:cNvPr id="3" name="タイトル 1"/>
          <p:cNvSpPr txBox="1">
            <a:spLocks/>
          </p:cNvSpPr>
          <p:nvPr/>
        </p:nvSpPr>
        <p:spPr>
          <a:xfrm>
            <a:off x="60960" y="295275"/>
            <a:ext cx="6609616"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smtClean="0">
                <a:latin typeface="+mj-ea"/>
              </a:rPr>
              <a:t>中小企業の生産性が向上しない理由</a:t>
            </a:r>
            <a:r>
              <a:rPr lang="ja-JP" altLang="en-US" b="1" dirty="0">
                <a:latin typeface="+mj-ea"/>
              </a:rPr>
              <a:t>　</a:t>
            </a:r>
            <a:r>
              <a:rPr lang="ja-JP" altLang="en-US" b="1" dirty="0" smtClean="0">
                <a:latin typeface="+mj-ea"/>
              </a:rPr>
              <a:t>とその対策</a:t>
            </a:r>
            <a:endParaRPr lang="ja-JP" altLang="en-US" b="1" dirty="0">
              <a:latin typeface="+mj-ea"/>
            </a:endParaRPr>
          </a:p>
        </p:txBody>
      </p:sp>
    </p:spTree>
    <p:extLst>
      <p:ext uri="{BB962C8B-B14F-4D97-AF65-F5344CB8AC3E}">
        <p14:creationId xmlns:p14="http://schemas.microsoft.com/office/powerpoint/2010/main" val="3249469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158224" y="5629953"/>
            <a:ext cx="8814327" cy="299269"/>
          </a:xfrm>
          <a:prstGeom prst="rect">
            <a:avLst/>
          </a:prstGeom>
          <a:blipFill dpi="0" rotWithShape="1">
            <a:blip r:embed="rId2" cstate="email">
              <a:lum bright="50000" contrast="-40000"/>
              <a:extLst>
                <a:ext uri="{28A0092B-C50C-407E-A947-70E740481C1C}">
                  <a14:useLocalDpi xmlns:a14="http://schemas.microsoft.com/office/drawing/2010/main"/>
                </a:ext>
              </a:extLst>
            </a:blip>
            <a:srcRect/>
            <a:tile tx="0" ty="0" sx="100000" sy="100000" flip="none" algn="tl"/>
          </a:blip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rgbClr val="3333CC"/>
                </a:solidFill>
              </a:rPr>
              <a:t>Senser</a:t>
            </a:r>
            <a:r>
              <a:rPr kumimoji="1" lang="en-US" altLang="ja-JP" dirty="0" smtClean="0">
                <a:solidFill>
                  <a:srgbClr val="3333CC"/>
                </a:solidFill>
              </a:rPr>
              <a:t> Camera</a:t>
            </a:r>
            <a:r>
              <a:rPr lang="ja-JP" altLang="en-US" dirty="0" smtClean="0">
                <a:solidFill>
                  <a:srgbClr val="3333CC"/>
                </a:solidFill>
              </a:rPr>
              <a:t> </a:t>
            </a:r>
            <a:r>
              <a:rPr lang="en-US" altLang="ja-JP" dirty="0" smtClean="0">
                <a:solidFill>
                  <a:srgbClr val="3333CC"/>
                </a:solidFill>
              </a:rPr>
              <a:t>RFID Mobile </a:t>
            </a:r>
            <a:r>
              <a:rPr lang="en-US" altLang="ja-JP" dirty="0" err="1" smtClean="0">
                <a:solidFill>
                  <a:srgbClr val="3333CC"/>
                </a:solidFill>
              </a:rPr>
              <a:t>TouchPad</a:t>
            </a:r>
            <a:r>
              <a:rPr lang="en-US" altLang="ja-JP" dirty="0" smtClean="0">
                <a:solidFill>
                  <a:srgbClr val="3333CC"/>
                </a:solidFill>
              </a:rPr>
              <a:t> </a:t>
            </a:r>
            <a:r>
              <a:rPr lang="en-US" altLang="ja-JP" dirty="0" err="1" smtClean="0">
                <a:solidFill>
                  <a:srgbClr val="3333CC"/>
                </a:solidFill>
              </a:rPr>
              <a:t>WiFi</a:t>
            </a:r>
            <a:r>
              <a:rPr lang="en-US" altLang="ja-JP" dirty="0" smtClean="0">
                <a:solidFill>
                  <a:srgbClr val="3333CC"/>
                </a:solidFill>
              </a:rPr>
              <a:t>  FA Robotics QR</a:t>
            </a:r>
            <a:r>
              <a:rPr lang="ja-JP" altLang="en-US" dirty="0" smtClean="0">
                <a:solidFill>
                  <a:srgbClr val="3333CC"/>
                </a:solidFill>
              </a:rPr>
              <a:t>　</a:t>
            </a:r>
            <a:r>
              <a:rPr lang="en-US" altLang="ja-JP" dirty="0" smtClean="0">
                <a:solidFill>
                  <a:srgbClr val="3333CC"/>
                </a:solidFill>
              </a:rPr>
              <a:t>RPA…</a:t>
            </a:r>
            <a:endParaRPr kumimoji="1" lang="ja-JP" altLang="en-US" dirty="0">
              <a:solidFill>
                <a:srgbClr val="3333CC"/>
              </a:solidFill>
            </a:endParaRPr>
          </a:p>
        </p:txBody>
      </p:sp>
      <p:sp>
        <p:nvSpPr>
          <p:cNvPr id="24" name="正方形/長方形 23"/>
          <p:cNvSpPr/>
          <p:nvPr/>
        </p:nvSpPr>
        <p:spPr>
          <a:xfrm>
            <a:off x="53915" y="1588577"/>
            <a:ext cx="9073621" cy="4117178"/>
          </a:xfrm>
          <a:prstGeom prst="rect">
            <a:avLst/>
          </a:prstGeom>
        </p:spPr>
        <p:txBody>
          <a:bodyPr wrap="square" lIns="27000" tIns="27000" rIns="27000" bIns="27000">
            <a:spAutoFit/>
          </a:bodyPr>
          <a:lstStyle/>
          <a:p>
            <a:r>
              <a:rPr lang="ja-JP" altLang="en-US" sz="2400" b="1" dirty="0">
                <a:solidFill>
                  <a:srgbClr val="003300"/>
                </a:solidFill>
                <a:latin typeface="HG丸ｺﾞｼｯｸM-PRO" panose="020F0600000000000000" pitchFamily="50" charset="-128"/>
                <a:ea typeface="HG丸ｺﾞｼｯｸM-PRO" panose="020F0600000000000000" pitchFamily="50" charset="-128"/>
              </a:rPr>
              <a:t>□メールを使った気軽なネットワーク</a:t>
            </a:r>
            <a:endParaRPr lang="en-US" altLang="ja-JP" sz="2400" b="1" dirty="0">
              <a:solidFill>
                <a:srgbClr val="003300"/>
              </a:solidFill>
              <a:latin typeface="HG丸ｺﾞｼｯｸM-PRO" panose="020F0600000000000000" pitchFamily="50" charset="-128"/>
              <a:ea typeface="HG丸ｺﾞｼｯｸM-PRO" panose="020F0600000000000000" pitchFamily="50" charset="-128"/>
            </a:endParaRPr>
          </a:p>
          <a:p>
            <a:endParaRPr lang="en-US" altLang="ja-JP" sz="2400" b="1" dirty="0" smtClean="0">
              <a:solidFill>
                <a:srgbClr val="003300"/>
              </a:solidFill>
              <a:latin typeface="HG丸ｺﾞｼｯｸM-PRO" panose="020F0600000000000000" pitchFamily="50" charset="-128"/>
              <a:ea typeface="HG丸ｺﾞｼｯｸM-PRO" panose="020F0600000000000000" pitchFamily="50" charset="-128"/>
            </a:endParaRPr>
          </a:p>
          <a:p>
            <a:r>
              <a:rPr lang="ja-JP" altLang="en-US" sz="2400" b="1" dirty="0" smtClean="0">
                <a:solidFill>
                  <a:srgbClr val="003300"/>
                </a:solidFill>
                <a:latin typeface="HG丸ｺﾞｼｯｸM-PRO" panose="020F0600000000000000" pitchFamily="50" charset="-128"/>
                <a:ea typeface="HG丸ｺﾞｼｯｸM-PRO" panose="020F0600000000000000" pitchFamily="50" charset="-128"/>
              </a:rPr>
              <a:t>□</a:t>
            </a:r>
            <a:r>
              <a:rPr lang="en-US" altLang="ja-JP" sz="2400" b="1" dirty="0" err="1">
                <a:solidFill>
                  <a:srgbClr val="003300"/>
                </a:solidFill>
                <a:latin typeface="HG丸ｺﾞｼｯｸM-PRO" panose="020F0600000000000000" pitchFamily="50" charset="-128"/>
                <a:ea typeface="HG丸ｺﾞｼｯｸM-PRO" panose="020F0600000000000000" pitchFamily="50" charset="-128"/>
              </a:rPr>
              <a:t>IoT</a:t>
            </a:r>
            <a:r>
              <a:rPr lang="ja-JP" altLang="en-US" sz="2400" b="1" dirty="0">
                <a:solidFill>
                  <a:srgbClr val="003300"/>
                </a:solidFill>
                <a:latin typeface="HG丸ｺﾞｼｯｸM-PRO" panose="020F0600000000000000" pitchFamily="50" charset="-128"/>
                <a:ea typeface="HG丸ｺﾞｼｯｸM-PRO" panose="020F0600000000000000" pitchFamily="50" charset="-128"/>
              </a:rPr>
              <a:t>に関心があれば参加できる！</a:t>
            </a:r>
            <a:endParaRPr lang="en-US" altLang="ja-JP" sz="2400" b="1" dirty="0">
              <a:solidFill>
                <a:srgbClr val="00330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003300"/>
                </a:solidFill>
                <a:latin typeface="HG丸ｺﾞｼｯｸM-PRO" panose="020F0600000000000000" pitchFamily="50" charset="-128"/>
                <a:ea typeface="HG丸ｺﾞｼｯｸM-PRO" panose="020F0600000000000000" pitchFamily="50" charset="-128"/>
              </a:rPr>
              <a:t>　ものづくり</a:t>
            </a:r>
            <a:r>
              <a:rPr lang="ja-JP" altLang="en-US" sz="2400" b="1" dirty="0" smtClean="0">
                <a:solidFill>
                  <a:srgbClr val="003300"/>
                </a:solidFill>
                <a:latin typeface="HG丸ｺﾞｼｯｸM-PRO" panose="020F0600000000000000" pitchFamily="50" charset="-128"/>
                <a:ea typeface="HG丸ｺﾞｼｯｸM-PRO" panose="020F0600000000000000" pitchFamily="50" charset="-128"/>
              </a:rPr>
              <a:t>企業</a:t>
            </a:r>
            <a:endParaRPr lang="en-US" altLang="ja-JP" sz="2400" b="1" dirty="0" smtClean="0">
              <a:solidFill>
                <a:srgbClr val="00330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003300"/>
                </a:solidFill>
                <a:latin typeface="HG丸ｺﾞｼｯｸM-PRO" panose="020F0600000000000000" pitchFamily="50" charset="-128"/>
                <a:ea typeface="HG丸ｺﾞｼｯｸM-PRO" panose="020F0600000000000000" pitchFamily="50" charset="-128"/>
              </a:rPr>
              <a:t>　産業支援機関</a:t>
            </a:r>
            <a:endParaRPr lang="en-US" altLang="ja-JP" sz="2400" b="1" dirty="0">
              <a:solidFill>
                <a:srgbClr val="00330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003300"/>
                </a:solidFill>
                <a:latin typeface="HG丸ｺﾞｼｯｸM-PRO" panose="020F0600000000000000" pitchFamily="50" charset="-128"/>
                <a:ea typeface="HG丸ｺﾞｼｯｸM-PRO" panose="020F0600000000000000" pitchFamily="50" charset="-128"/>
              </a:rPr>
              <a:t>　</a:t>
            </a:r>
            <a:r>
              <a:rPr lang="en-US" altLang="ja-JP" sz="2400" b="1" dirty="0">
                <a:solidFill>
                  <a:srgbClr val="003300"/>
                </a:solidFill>
                <a:latin typeface="HG丸ｺﾞｼｯｸM-PRO" panose="020F0600000000000000" pitchFamily="50" charset="-128"/>
                <a:ea typeface="HG丸ｺﾞｼｯｸM-PRO" panose="020F0600000000000000" pitchFamily="50" charset="-128"/>
              </a:rPr>
              <a:t>IT</a:t>
            </a:r>
            <a:r>
              <a:rPr lang="ja-JP" altLang="en-US" sz="2400" b="1" dirty="0">
                <a:solidFill>
                  <a:srgbClr val="003300"/>
                </a:solidFill>
                <a:latin typeface="HG丸ｺﾞｼｯｸM-PRO" panose="020F0600000000000000" pitchFamily="50" charset="-128"/>
                <a:ea typeface="HG丸ｺﾞｼｯｸM-PRO" panose="020F0600000000000000" pitchFamily="50" charset="-128"/>
              </a:rPr>
              <a:t>事業者（システムインテグレータ）</a:t>
            </a:r>
            <a:endParaRPr lang="en-US" altLang="ja-JP" sz="2400" b="1" dirty="0">
              <a:solidFill>
                <a:srgbClr val="003300"/>
              </a:solidFill>
              <a:latin typeface="HG丸ｺﾞｼｯｸM-PRO" panose="020F0600000000000000" pitchFamily="50" charset="-128"/>
              <a:ea typeface="HG丸ｺﾞｼｯｸM-PRO" panose="020F0600000000000000" pitchFamily="50" charset="-128"/>
            </a:endParaRPr>
          </a:p>
          <a:p>
            <a:endParaRPr lang="en-US" altLang="ja-JP" sz="2400" b="1" dirty="0" smtClean="0">
              <a:solidFill>
                <a:srgbClr val="003300"/>
              </a:solidFill>
              <a:latin typeface="HG丸ｺﾞｼｯｸM-PRO" panose="020F0600000000000000" pitchFamily="50" charset="-128"/>
              <a:ea typeface="HG丸ｺﾞｼｯｸM-PRO" panose="020F0600000000000000" pitchFamily="50" charset="-128"/>
            </a:endParaRPr>
          </a:p>
          <a:p>
            <a:r>
              <a:rPr lang="ja-JP" altLang="en-US" sz="2400" b="1" dirty="0" smtClean="0">
                <a:solidFill>
                  <a:srgbClr val="003300"/>
                </a:solidFill>
                <a:latin typeface="HG丸ｺﾞｼｯｸM-PRO" panose="020F0600000000000000" pitchFamily="50" charset="-128"/>
                <a:ea typeface="HG丸ｺﾞｼｯｸM-PRO" panose="020F0600000000000000" pitchFamily="50" charset="-128"/>
              </a:rPr>
              <a:t>□</a:t>
            </a:r>
            <a:r>
              <a:rPr lang="en-US" altLang="ja-JP" sz="2400" b="1" spc="-90" dirty="0" err="1">
                <a:solidFill>
                  <a:srgbClr val="003300"/>
                </a:solidFill>
                <a:latin typeface="HG丸ｺﾞｼｯｸM-PRO" panose="020F0600000000000000" pitchFamily="50" charset="-128"/>
                <a:ea typeface="HG丸ｺﾞｼｯｸM-PRO" panose="020F0600000000000000" pitchFamily="50" charset="-128"/>
              </a:rPr>
              <a:t>IoT</a:t>
            </a:r>
            <a:r>
              <a:rPr lang="ja-JP" altLang="en-US" sz="2400" b="1" spc="-90" dirty="0">
                <a:solidFill>
                  <a:srgbClr val="003300"/>
                </a:solidFill>
                <a:latin typeface="HG丸ｺﾞｼｯｸM-PRO" panose="020F0600000000000000" pitchFamily="50" charset="-128"/>
                <a:ea typeface="HG丸ｺﾞｼｯｸM-PRO" panose="020F0600000000000000" pitchFamily="50" charset="-128"/>
              </a:rPr>
              <a:t>の</a:t>
            </a:r>
            <a:r>
              <a:rPr lang="ja-JP" altLang="en-US" sz="2400" b="1" dirty="0">
                <a:solidFill>
                  <a:srgbClr val="003300"/>
                </a:solidFill>
                <a:latin typeface="HG丸ｺﾞｼｯｸM-PRO" panose="020F0600000000000000" pitchFamily="50" charset="-128"/>
                <a:ea typeface="HG丸ｺﾞｼｯｸM-PRO" panose="020F0600000000000000" pitchFamily="50" charset="-128"/>
              </a:rPr>
              <a:t>相談が</a:t>
            </a:r>
            <a:r>
              <a:rPr lang="ja-JP" altLang="en-US" sz="2400" b="1" spc="-90" dirty="0">
                <a:solidFill>
                  <a:srgbClr val="003300"/>
                </a:solidFill>
                <a:latin typeface="HG丸ｺﾞｼｯｸM-PRO" panose="020F0600000000000000" pitchFamily="50" charset="-128"/>
                <a:ea typeface="HG丸ｺﾞｼｯｸM-PRO" panose="020F0600000000000000" pitchFamily="50" charset="-128"/>
              </a:rPr>
              <a:t>できる</a:t>
            </a:r>
            <a:r>
              <a:rPr lang="ja-JP" altLang="en-US" sz="2400" b="1" spc="-90" dirty="0" smtClean="0">
                <a:solidFill>
                  <a:srgbClr val="003300"/>
                </a:solidFill>
                <a:latin typeface="HG丸ｺﾞｼｯｸM-PRO" panose="020F0600000000000000" pitchFamily="50" charset="-128"/>
                <a:ea typeface="HG丸ｺﾞｼｯｸM-PRO" panose="020F0600000000000000" pitchFamily="50" charset="-128"/>
              </a:rPr>
              <a:t>！</a:t>
            </a:r>
            <a:endParaRPr lang="en-US" altLang="ja-JP" sz="2400" b="1" spc="-90" dirty="0" smtClean="0">
              <a:solidFill>
                <a:srgbClr val="003300"/>
              </a:solidFill>
              <a:latin typeface="HG丸ｺﾞｼｯｸM-PRO" panose="020F0600000000000000" pitchFamily="50" charset="-128"/>
              <a:ea typeface="HG丸ｺﾞｼｯｸM-PRO" panose="020F0600000000000000" pitchFamily="50" charset="-128"/>
            </a:endParaRPr>
          </a:p>
          <a:p>
            <a:r>
              <a:rPr lang="ja-JP" altLang="en-US" sz="2400" b="1" spc="-90" dirty="0" smtClean="0">
                <a:solidFill>
                  <a:srgbClr val="003300"/>
                </a:solidFill>
                <a:latin typeface="HG丸ｺﾞｼｯｸM-PRO" panose="020F0600000000000000" pitchFamily="50" charset="-128"/>
                <a:ea typeface="HG丸ｺﾞｼｯｸM-PRO" panose="020F0600000000000000" pitchFamily="50" charset="-128"/>
              </a:rPr>
              <a:t>□</a:t>
            </a:r>
            <a:r>
              <a:rPr lang="ja-JP" altLang="en-US" sz="2400" b="1" dirty="0" smtClean="0">
                <a:solidFill>
                  <a:srgbClr val="003300"/>
                </a:solidFill>
                <a:latin typeface="HG丸ｺﾞｼｯｸM-PRO" panose="020F0600000000000000" pitchFamily="50" charset="-128"/>
                <a:ea typeface="HG丸ｺﾞｼｯｸM-PRO" panose="020F0600000000000000" pitchFamily="50" charset="-128"/>
              </a:rPr>
              <a:t>自社</a:t>
            </a:r>
            <a:r>
              <a:rPr lang="ja-JP" altLang="en-US" sz="2400" b="1" dirty="0">
                <a:solidFill>
                  <a:srgbClr val="003300"/>
                </a:solidFill>
                <a:latin typeface="HG丸ｺﾞｼｯｸM-PRO" panose="020F0600000000000000" pitchFamily="50" charset="-128"/>
                <a:ea typeface="HG丸ｺﾞｼｯｸM-PRO" panose="020F0600000000000000" pitchFamily="50" charset="-128"/>
              </a:rPr>
              <a:t>事例を発信</a:t>
            </a:r>
            <a:r>
              <a:rPr lang="ja-JP" altLang="en-US" sz="2400" b="1" spc="-90" dirty="0">
                <a:solidFill>
                  <a:srgbClr val="003300"/>
                </a:solidFill>
                <a:latin typeface="HG丸ｺﾞｼｯｸM-PRO" panose="020F0600000000000000" pitchFamily="50" charset="-128"/>
                <a:ea typeface="HG丸ｺﾞｼｯｸM-PRO" panose="020F0600000000000000" pitchFamily="50" charset="-128"/>
              </a:rPr>
              <a:t>できる</a:t>
            </a:r>
            <a:r>
              <a:rPr lang="ja-JP" altLang="en-US" sz="2400" b="1" spc="-90" dirty="0" smtClean="0">
                <a:solidFill>
                  <a:srgbClr val="003300"/>
                </a:solidFill>
                <a:latin typeface="HG丸ｺﾞｼｯｸM-PRO" panose="020F0600000000000000" pitchFamily="50" charset="-128"/>
                <a:ea typeface="HG丸ｺﾞｼｯｸM-PRO" panose="020F0600000000000000" pitchFamily="50" charset="-128"/>
              </a:rPr>
              <a:t>！</a:t>
            </a:r>
            <a:endParaRPr lang="en-US" altLang="ja-JP" sz="2400" b="1" spc="-90" dirty="0" smtClean="0">
              <a:solidFill>
                <a:srgbClr val="003300"/>
              </a:solidFill>
              <a:latin typeface="HG丸ｺﾞｼｯｸM-PRO" panose="020F0600000000000000" pitchFamily="50" charset="-128"/>
              <a:ea typeface="HG丸ｺﾞｼｯｸM-PRO" panose="020F0600000000000000" pitchFamily="50" charset="-128"/>
            </a:endParaRPr>
          </a:p>
          <a:p>
            <a:r>
              <a:rPr lang="ja-JP" altLang="en-US" sz="2400" b="1" spc="-90" dirty="0" smtClean="0">
                <a:solidFill>
                  <a:srgbClr val="003300"/>
                </a:solidFill>
                <a:latin typeface="HG丸ｺﾞｼｯｸM-PRO" panose="020F0600000000000000" pitchFamily="50" charset="-128"/>
                <a:ea typeface="HG丸ｺﾞｼｯｸM-PRO" panose="020F0600000000000000" pitchFamily="50" charset="-128"/>
              </a:rPr>
              <a:t>□情報交換　→　</a:t>
            </a:r>
            <a:r>
              <a:rPr lang="en-US" altLang="ja-JP" sz="2400" b="1" spc="-90" dirty="0" smtClean="0">
                <a:solidFill>
                  <a:srgbClr val="003300"/>
                </a:solidFill>
                <a:latin typeface="HG丸ｺﾞｼｯｸM-PRO" panose="020F0600000000000000" pitchFamily="50" charset="-128"/>
                <a:ea typeface="HG丸ｺﾞｼｯｸM-PRO" panose="020F0600000000000000" pitchFamily="50" charset="-128"/>
              </a:rPr>
              <a:t>IT</a:t>
            </a:r>
            <a:r>
              <a:rPr lang="ja-JP" altLang="en-US" sz="2400" b="1" spc="-90" dirty="0" smtClean="0">
                <a:solidFill>
                  <a:srgbClr val="003300"/>
                </a:solidFill>
                <a:latin typeface="HG丸ｺﾞｼｯｸM-PRO" panose="020F0600000000000000" pitchFamily="50" charset="-128"/>
                <a:ea typeface="HG丸ｺﾞｼｯｸM-PRO" panose="020F0600000000000000" pitchFamily="50" charset="-128"/>
              </a:rPr>
              <a:t>企業とものづくり企業の連携で</a:t>
            </a:r>
            <a:r>
              <a:rPr lang="en-US" altLang="ja-JP" sz="2400" b="1" spc="-90" dirty="0" err="1" smtClean="0">
                <a:solidFill>
                  <a:srgbClr val="003300"/>
                </a:solidFill>
                <a:latin typeface="HG丸ｺﾞｼｯｸM-PRO" panose="020F0600000000000000" pitchFamily="50" charset="-128"/>
                <a:ea typeface="HG丸ｺﾞｼｯｸM-PRO" panose="020F0600000000000000" pitchFamily="50" charset="-128"/>
              </a:rPr>
              <a:t>IoT</a:t>
            </a:r>
            <a:r>
              <a:rPr lang="ja-JP" altLang="en-US" sz="2400" b="1" spc="-90" dirty="0" smtClean="0">
                <a:solidFill>
                  <a:srgbClr val="003300"/>
                </a:solidFill>
                <a:latin typeface="HG丸ｺﾞｼｯｸM-PRO" panose="020F0600000000000000" pitchFamily="50" charset="-128"/>
                <a:ea typeface="HG丸ｺﾞｼｯｸM-PRO" panose="020F0600000000000000" pitchFamily="50" charset="-128"/>
              </a:rPr>
              <a:t>導入が進む！</a:t>
            </a:r>
            <a:endParaRPr lang="en-US" altLang="ja-JP" sz="2400" b="1" spc="-90" dirty="0" smtClean="0">
              <a:solidFill>
                <a:srgbClr val="003300"/>
              </a:solidFill>
              <a:latin typeface="HG丸ｺﾞｼｯｸM-PRO" panose="020F0600000000000000" pitchFamily="50" charset="-128"/>
              <a:ea typeface="HG丸ｺﾞｼｯｸM-PRO" panose="020F0600000000000000" pitchFamily="50" charset="-128"/>
            </a:endParaRPr>
          </a:p>
          <a:p>
            <a:r>
              <a:rPr lang="ja-JP" altLang="en-US" sz="2400" b="1" spc="-90" dirty="0">
                <a:solidFill>
                  <a:srgbClr val="003300"/>
                </a:solidFill>
                <a:latin typeface="HG丸ｺﾞｼｯｸM-PRO" panose="020F0600000000000000" pitchFamily="50" charset="-128"/>
                <a:ea typeface="HG丸ｺﾞｼｯｸM-PRO" panose="020F0600000000000000" pitchFamily="50" charset="-128"/>
              </a:rPr>
              <a:t>　</a:t>
            </a:r>
            <a:r>
              <a:rPr lang="ja-JP" altLang="en-US" sz="2400" b="1" spc="-90" dirty="0" smtClean="0">
                <a:solidFill>
                  <a:srgbClr val="FF0000"/>
                </a:solidFill>
                <a:latin typeface="HG丸ｺﾞｼｯｸM-PRO" panose="020F0600000000000000" pitchFamily="50" charset="-128"/>
                <a:ea typeface="HG丸ｺﾞｼｯｸM-PRO" panose="020F0600000000000000" pitchFamily="50" charset="-128"/>
              </a:rPr>
              <a:t>既に先進事例企業が多数！（次ページ以下）</a:t>
            </a:r>
            <a:endParaRPr lang="en-US" altLang="ja-JP" sz="2400" b="1" spc="-9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1584101" y="887814"/>
            <a:ext cx="7559899" cy="553998"/>
          </a:xfrm>
          <a:prstGeom prst="rect">
            <a:avLst/>
          </a:prstGeom>
        </p:spPr>
        <p:txBody>
          <a:bodyPr wrap="square" lIns="0" tIns="0" rIns="0" bIns="0">
            <a:spAutoFit/>
          </a:bodyPr>
          <a:lstStyle/>
          <a:p>
            <a:r>
              <a:rPr lang="ja-JP" altLang="en-US" sz="3600" b="1" u="sng" dirty="0" smtClean="0">
                <a:latin typeface="HGPｺﾞｼｯｸM" panose="020B0600000000000000" pitchFamily="50" charset="-128"/>
                <a:ea typeface="HGPｺﾞｼｯｸM" panose="020B0600000000000000" pitchFamily="50" charset="-128"/>
              </a:rPr>
              <a:t>大阪府</a:t>
            </a:r>
            <a:r>
              <a:rPr lang="en-US" altLang="ja-JP" sz="3600" b="1" u="sng" dirty="0" smtClean="0">
                <a:latin typeface="HGPｺﾞｼｯｸM" panose="020B0600000000000000" pitchFamily="50" charset="-128"/>
                <a:ea typeface="HGPｺﾞｼｯｸM" panose="020B0600000000000000" pitchFamily="50" charset="-128"/>
              </a:rPr>
              <a:t>AI</a:t>
            </a:r>
            <a:r>
              <a:rPr lang="ja-JP" altLang="en-US" sz="3600" b="1" u="sng" dirty="0">
                <a:latin typeface="HGPｺﾞｼｯｸM" panose="020B0600000000000000" pitchFamily="50" charset="-128"/>
                <a:ea typeface="HGPｺﾞｼｯｸM" panose="020B0600000000000000" pitchFamily="50" charset="-128"/>
              </a:rPr>
              <a:t>・</a:t>
            </a:r>
            <a:r>
              <a:rPr lang="en-US" altLang="ja-JP" sz="3600" b="1" u="sng" dirty="0" err="1">
                <a:latin typeface="HGPｺﾞｼｯｸM" panose="020B0600000000000000" pitchFamily="50" charset="-128"/>
                <a:ea typeface="HGPｺﾞｼｯｸM" panose="020B0600000000000000" pitchFamily="50" charset="-128"/>
              </a:rPr>
              <a:t>IoT</a:t>
            </a:r>
            <a:r>
              <a:rPr lang="ja-JP" altLang="en-US" sz="3600" b="1" u="sng" dirty="0">
                <a:latin typeface="HGPｺﾞｼｯｸM" panose="020B0600000000000000" pitchFamily="50" charset="-128"/>
                <a:ea typeface="HGPｺﾞｼｯｸM" panose="020B0600000000000000" pitchFamily="50" charset="-128"/>
              </a:rPr>
              <a:t>推進コンソーシアム</a:t>
            </a:r>
            <a:endParaRPr lang="en-US" altLang="ja-JP" sz="3600" b="1" u="sng" dirty="0">
              <a:latin typeface="HGPｺﾞｼｯｸM" panose="020B0600000000000000" pitchFamily="50" charset="-128"/>
              <a:ea typeface="HGPｺﾞｼｯｸM" panose="020B0600000000000000" pitchFamily="50" charset="-128"/>
            </a:endParaRPr>
          </a:p>
        </p:txBody>
      </p:sp>
      <p:sp>
        <p:nvSpPr>
          <p:cNvPr id="3" name="正方形/長方形 2"/>
          <p:cNvSpPr/>
          <p:nvPr/>
        </p:nvSpPr>
        <p:spPr>
          <a:xfrm>
            <a:off x="158224" y="241483"/>
            <a:ext cx="5742513" cy="369332"/>
          </a:xfrm>
          <a:prstGeom prst="rect">
            <a:avLst/>
          </a:prstGeom>
        </p:spPr>
        <p:txBody>
          <a:bodyPr wrap="square">
            <a:spAutoFit/>
          </a:bodyPr>
          <a:lstStyle/>
          <a:p>
            <a:r>
              <a:rPr lang="ja-JP" altLang="en-US" b="1" dirty="0"/>
              <a:t>大阪府</a:t>
            </a:r>
            <a:r>
              <a:rPr lang="en-US" altLang="ja-JP" b="1" dirty="0" err="1"/>
              <a:t>IoT</a:t>
            </a:r>
            <a:r>
              <a:rPr lang="ja-JP" altLang="en-US" b="1" dirty="0"/>
              <a:t>推進ラボの</a:t>
            </a:r>
            <a:r>
              <a:rPr lang="ja-JP" altLang="en-US" b="1" dirty="0" smtClean="0"/>
              <a:t>事業　</a:t>
            </a:r>
            <a:r>
              <a:rPr lang="en-US" altLang="ja-JP" b="1" dirty="0" err="1" smtClean="0"/>
              <a:t>IoT</a:t>
            </a:r>
            <a:r>
              <a:rPr lang="ja-JP" altLang="en-US" b="1" dirty="0"/>
              <a:t>エコシステムをめざす！</a:t>
            </a:r>
            <a:endParaRPr lang="ja-JP" altLang="en-US" dirty="0"/>
          </a:p>
        </p:txBody>
      </p:sp>
    </p:spTree>
    <p:extLst>
      <p:ext uri="{BB962C8B-B14F-4D97-AF65-F5344CB8AC3E}">
        <p14:creationId xmlns:p14="http://schemas.microsoft.com/office/powerpoint/2010/main" val="600942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60960" y="295275"/>
            <a:ext cx="6609616" cy="469900"/>
          </a:xfrm>
          <a:prstGeom prst="rect">
            <a:avLst/>
          </a:prstGeom>
        </p:spPr>
        <p:txBody>
          <a:bodyPr/>
          <a:lstStyle/>
          <a:p>
            <a:r>
              <a:rPr lang="ja-JP" altLang="en-US" b="1" dirty="0">
                <a:latin typeface="+mj-ea"/>
              </a:rPr>
              <a:t>中小企業の生産性が向上しない理由（ワケ</a:t>
            </a:r>
            <a:r>
              <a:rPr lang="ja-JP" altLang="en-US" b="1" dirty="0" smtClean="0">
                <a:latin typeface="+mj-ea"/>
              </a:rPr>
              <a:t>）　その１</a:t>
            </a:r>
            <a:r>
              <a:rPr lang="ja-JP" altLang="en-US" b="1" dirty="0">
                <a:latin typeface="+mj-ea"/>
              </a:rPr>
              <a:t/>
            </a:r>
            <a:br>
              <a:rPr lang="ja-JP" altLang="en-US" b="1" dirty="0">
                <a:latin typeface="+mj-ea"/>
              </a:rPr>
            </a:br>
            <a:endParaRPr lang="ja-JP" altLang="en-US" b="1" dirty="0">
              <a:latin typeface="+mj-ea"/>
            </a:endParaRPr>
          </a:p>
        </p:txBody>
      </p:sp>
      <p:sp>
        <p:nvSpPr>
          <p:cNvPr id="3" name="正方形/長方形 2"/>
          <p:cNvSpPr/>
          <p:nvPr/>
        </p:nvSpPr>
        <p:spPr>
          <a:xfrm>
            <a:off x="517405" y="1419125"/>
            <a:ext cx="8317505" cy="353420"/>
          </a:xfrm>
          <a:prstGeom prst="rect">
            <a:avLst/>
          </a:prstGeom>
          <a:solidFill>
            <a:schemeClr val="bg1"/>
          </a:solidFill>
          <a:ln w="22225">
            <a:solidFill>
              <a:schemeClr val="tx1"/>
            </a:solidFill>
          </a:ln>
        </p:spPr>
        <p:txBody>
          <a:bodyPr wrap="square" rtlCol="0" anchor="ctr">
            <a:noAutofit/>
          </a:bodyPr>
          <a:lstStyle/>
          <a:p>
            <a:pPr algn="ctr"/>
            <a:r>
              <a:rPr kumimoji="1" lang="ja-JP" altLang="en-US" b="1" dirty="0" smtClean="0"/>
              <a:t>作　　業</a:t>
            </a:r>
          </a:p>
        </p:txBody>
      </p:sp>
      <p:sp>
        <p:nvSpPr>
          <p:cNvPr id="4" name="正方形/長方形 3"/>
          <p:cNvSpPr/>
          <p:nvPr/>
        </p:nvSpPr>
        <p:spPr>
          <a:xfrm>
            <a:off x="517405" y="1825735"/>
            <a:ext cx="5888157" cy="1823898"/>
          </a:xfrm>
          <a:prstGeom prst="rect">
            <a:avLst/>
          </a:prstGeom>
          <a:solidFill>
            <a:schemeClr val="bg1"/>
          </a:solidFill>
          <a:ln w="22225">
            <a:solidFill>
              <a:schemeClr val="tx1"/>
            </a:solidFill>
          </a:ln>
        </p:spPr>
        <p:txBody>
          <a:bodyPr wrap="square" lIns="0" tIns="0" rIns="0" bIns="0" rtlCol="0" anchor="t">
            <a:noAutofit/>
          </a:bodyPr>
          <a:lstStyle/>
          <a:p>
            <a:pPr algn="ctr"/>
            <a:r>
              <a:rPr kumimoji="1" lang="ja-JP" altLang="en-US" sz="3200" b="1" dirty="0" smtClean="0"/>
              <a:t>動き</a:t>
            </a:r>
            <a:r>
              <a:rPr kumimoji="1" lang="ja-JP" altLang="en-US" b="1" dirty="0" smtClean="0"/>
              <a:t>　</a:t>
            </a:r>
          </a:p>
        </p:txBody>
      </p:sp>
      <p:sp>
        <p:nvSpPr>
          <p:cNvPr id="5" name="正方形/長方形 4"/>
          <p:cNvSpPr/>
          <p:nvPr/>
        </p:nvSpPr>
        <p:spPr>
          <a:xfrm>
            <a:off x="6470003" y="1825734"/>
            <a:ext cx="2364907" cy="1823900"/>
          </a:xfrm>
          <a:prstGeom prst="rect">
            <a:avLst/>
          </a:prstGeom>
          <a:solidFill>
            <a:srgbClr val="FFFF00"/>
          </a:solidFill>
          <a:ln w="22225">
            <a:solidFill>
              <a:schemeClr val="tx1"/>
            </a:solidFill>
          </a:ln>
        </p:spPr>
        <p:txBody>
          <a:bodyPr wrap="square" rtlCol="0" anchor="t">
            <a:noAutofit/>
          </a:bodyPr>
          <a:lstStyle/>
          <a:p>
            <a:pPr algn="ctr"/>
            <a:r>
              <a:rPr kumimoji="1" lang="ja-JP" altLang="en-US" sz="3200" b="1" dirty="0" smtClean="0"/>
              <a:t>働き</a:t>
            </a:r>
          </a:p>
        </p:txBody>
      </p:sp>
      <p:sp>
        <p:nvSpPr>
          <p:cNvPr id="6" name="角丸四角形 5"/>
          <p:cNvSpPr/>
          <p:nvPr/>
        </p:nvSpPr>
        <p:spPr>
          <a:xfrm>
            <a:off x="5085507" y="2375184"/>
            <a:ext cx="1257933" cy="1171369"/>
          </a:xfrm>
          <a:prstGeom prst="roundRect">
            <a:avLst>
              <a:gd name="adj" fmla="val 14123"/>
            </a:avLst>
          </a:prstGeom>
          <a:pattFill prst="ltHorz">
            <a:fgClr>
              <a:srgbClr val="FFC000"/>
            </a:fgClr>
            <a:bgClr>
              <a:schemeClr val="bg1"/>
            </a:bgClr>
          </a:pattFill>
          <a:ln w="22225">
            <a:solidFill>
              <a:schemeClr val="tx1"/>
            </a:solidFill>
          </a:ln>
          <a:effectLst/>
        </p:spPr>
        <p:txBody>
          <a:bodyPr wrap="square" lIns="0" tIns="0" rIns="0" bIns="0" rtlCol="0" anchor="ctr">
            <a:noAutofit/>
          </a:bodyPr>
          <a:lstStyle/>
          <a:p>
            <a:pPr algn="ctr"/>
            <a:r>
              <a:rPr kumimoji="1" lang="ja-JP" altLang="en-US" b="1" dirty="0" smtClean="0"/>
              <a:t>ムダ：</a:t>
            </a:r>
            <a:endParaRPr kumimoji="1" lang="en-US" altLang="ja-JP" b="1" dirty="0" smtClean="0"/>
          </a:p>
          <a:p>
            <a:pPr algn="ctr"/>
            <a:r>
              <a:rPr kumimoji="1" lang="ja-JP" altLang="en-US" b="1" dirty="0" smtClean="0"/>
              <a:t>非効率</a:t>
            </a:r>
          </a:p>
        </p:txBody>
      </p:sp>
      <p:sp>
        <p:nvSpPr>
          <p:cNvPr id="8" name="角丸四角形 7"/>
          <p:cNvSpPr/>
          <p:nvPr/>
        </p:nvSpPr>
        <p:spPr>
          <a:xfrm>
            <a:off x="2017247" y="2372379"/>
            <a:ext cx="3006137" cy="1198454"/>
          </a:xfrm>
          <a:prstGeom prst="roundRect">
            <a:avLst>
              <a:gd name="adj" fmla="val 14123"/>
            </a:avLst>
          </a:prstGeom>
          <a:pattFill prst="dkHorz">
            <a:fgClr>
              <a:srgbClr val="FFFF00"/>
            </a:fgClr>
            <a:bgClr>
              <a:schemeClr val="bg1"/>
            </a:bgClr>
          </a:pattFill>
          <a:ln w="22225">
            <a:solidFill>
              <a:schemeClr val="tx1"/>
            </a:solidFill>
          </a:ln>
          <a:effectLst/>
        </p:spPr>
        <p:txBody>
          <a:bodyPr wrap="square" lIns="0" tIns="0" rIns="0" bIns="0" rtlCol="0" anchor="ctr">
            <a:noAutofit/>
          </a:bodyPr>
          <a:lstStyle/>
          <a:p>
            <a:pPr algn="ctr"/>
            <a:r>
              <a:rPr lang="ja-JP" altLang="en-US" b="1" dirty="0" smtClean="0"/>
              <a:t>無駄：設備に起因するもの</a:t>
            </a:r>
            <a:endParaRPr lang="en-US" altLang="ja-JP" b="1" dirty="0" smtClean="0"/>
          </a:p>
          <a:p>
            <a:pPr algn="ctr"/>
            <a:r>
              <a:rPr lang="ja-JP" altLang="en-US" b="1" dirty="0" smtClean="0"/>
              <a:t>保守・故障など</a:t>
            </a:r>
            <a:endParaRPr kumimoji="1" lang="ja-JP" altLang="en-US" b="1" dirty="0" smtClean="0"/>
          </a:p>
        </p:txBody>
      </p:sp>
      <p:sp>
        <p:nvSpPr>
          <p:cNvPr id="9" name="角丸四角形 8"/>
          <p:cNvSpPr/>
          <p:nvPr/>
        </p:nvSpPr>
        <p:spPr>
          <a:xfrm>
            <a:off x="557313" y="2377293"/>
            <a:ext cx="1353312" cy="1164355"/>
          </a:xfrm>
          <a:prstGeom prst="roundRect">
            <a:avLst>
              <a:gd name="adj" fmla="val 14123"/>
            </a:avLst>
          </a:prstGeom>
          <a:pattFill prst="ltHorz">
            <a:fgClr>
              <a:srgbClr val="FFC000"/>
            </a:fgClr>
            <a:bgClr>
              <a:schemeClr val="bg1"/>
            </a:bgClr>
          </a:pattFill>
          <a:ln w="22225">
            <a:solidFill>
              <a:schemeClr val="tx1"/>
            </a:solidFill>
          </a:ln>
          <a:effectLst/>
        </p:spPr>
        <p:txBody>
          <a:bodyPr wrap="square" lIns="0" tIns="0" rIns="0" bIns="0" rtlCol="0" anchor="ctr">
            <a:noAutofit/>
          </a:bodyPr>
          <a:lstStyle/>
          <a:p>
            <a:pPr algn="ctr"/>
            <a:r>
              <a:rPr lang="ja-JP" altLang="en-US" b="1" dirty="0" smtClean="0"/>
              <a:t>むだ</a:t>
            </a:r>
            <a:endParaRPr lang="en-US" altLang="ja-JP" b="1" dirty="0" smtClean="0"/>
          </a:p>
          <a:p>
            <a:pPr algn="ctr"/>
            <a:r>
              <a:rPr kumimoji="1" lang="ja-JP" altLang="en-US" b="1" dirty="0" smtClean="0"/>
              <a:t>待ち・探す</a:t>
            </a:r>
          </a:p>
        </p:txBody>
      </p:sp>
      <p:sp>
        <p:nvSpPr>
          <p:cNvPr id="10" name="角丸四角形 9"/>
          <p:cNvSpPr/>
          <p:nvPr/>
        </p:nvSpPr>
        <p:spPr>
          <a:xfrm>
            <a:off x="6561153" y="2375183"/>
            <a:ext cx="2050523" cy="1171369"/>
          </a:xfrm>
          <a:prstGeom prst="roundRect">
            <a:avLst>
              <a:gd name="adj" fmla="val 14123"/>
            </a:avLst>
          </a:prstGeom>
          <a:solidFill>
            <a:schemeClr val="bg1"/>
          </a:solidFill>
          <a:ln w="22225">
            <a:solidFill>
              <a:schemeClr val="tx1"/>
            </a:solidFill>
          </a:ln>
          <a:effectLst/>
        </p:spPr>
        <p:txBody>
          <a:bodyPr wrap="square" lIns="0" tIns="0" rIns="0" bIns="0" rtlCol="0" anchor="ctr">
            <a:noAutofit/>
          </a:bodyPr>
          <a:lstStyle/>
          <a:p>
            <a:pPr algn="ctr"/>
            <a:r>
              <a:rPr kumimoji="1" lang="ja-JP" altLang="en-US" b="1" dirty="0" smtClean="0"/>
              <a:t>付加価値</a:t>
            </a:r>
            <a:endParaRPr kumimoji="1" lang="en-US" altLang="ja-JP" b="1" dirty="0" smtClean="0"/>
          </a:p>
          <a:p>
            <a:pPr algn="ctr"/>
            <a:r>
              <a:rPr kumimoji="1" lang="ja-JP" altLang="en-US" b="1" dirty="0" smtClean="0"/>
              <a:t>を生む作業</a:t>
            </a:r>
          </a:p>
        </p:txBody>
      </p:sp>
      <p:sp>
        <p:nvSpPr>
          <p:cNvPr id="20" name="正方形/長方形 19"/>
          <p:cNvSpPr/>
          <p:nvPr/>
        </p:nvSpPr>
        <p:spPr>
          <a:xfrm>
            <a:off x="3182112" y="5978435"/>
            <a:ext cx="5764120" cy="276999"/>
          </a:xfrm>
          <a:prstGeom prst="rect">
            <a:avLst/>
          </a:prstGeom>
        </p:spPr>
        <p:txBody>
          <a:bodyPr wrap="square">
            <a:spAutoFit/>
          </a:bodyPr>
          <a:lstStyle/>
          <a:p>
            <a:pPr algn="r"/>
            <a:r>
              <a:rPr lang="ja-JP" altLang="en-US" sz="1200" dirty="0" smtClean="0">
                <a:solidFill>
                  <a:srgbClr val="000099"/>
                </a:solidFill>
                <a:latin typeface="+mj-ea"/>
                <a:ea typeface="+mj-ea"/>
              </a:rPr>
              <a:t>（大阪工業大学皆川教授　講演内容を参考にシステム活用による効果等を記述）</a:t>
            </a:r>
            <a:endParaRPr lang="ja-JP" altLang="en-US" sz="1200" dirty="0">
              <a:solidFill>
                <a:srgbClr val="000099"/>
              </a:solidFill>
              <a:latin typeface="+mj-ea"/>
              <a:ea typeface="+mj-ea"/>
            </a:endParaRPr>
          </a:p>
        </p:txBody>
      </p:sp>
      <p:sp>
        <p:nvSpPr>
          <p:cNvPr id="22" name="テキスト ボックス 21"/>
          <p:cNvSpPr txBox="1"/>
          <p:nvPr/>
        </p:nvSpPr>
        <p:spPr>
          <a:xfrm>
            <a:off x="517405" y="3702823"/>
            <a:ext cx="8341036" cy="1015663"/>
          </a:xfrm>
          <a:prstGeom prst="rect">
            <a:avLst/>
          </a:prstGeom>
          <a:noFill/>
        </p:spPr>
        <p:txBody>
          <a:bodyPr wrap="square" rtlCol="0">
            <a:spAutoFit/>
          </a:bodyPr>
          <a:lstStyle/>
          <a:p>
            <a:r>
              <a:rPr lang="ja-JP" altLang="en-US" sz="2000" b="1" dirty="0" smtClean="0"/>
              <a:t>現場の作業の</a:t>
            </a:r>
            <a:r>
              <a:rPr lang="en-US" altLang="ja-JP" sz="2000" b="1" dirty="0" smtClean="0"/>
              <a:t>80%</a:t>
            </a:r>
            <a:r>
              <a:rPr lang="ja-JP" altLang="en-US" sz="2000" b="1" dirty="0" smtClean="0"/>
              <a:t>が付加価値を生まない動き　　付加価値を生むのは</a:t>
            </a:r>
            <a:r>
              <a:rPr lang="en-US" altLang="ja-JP" sz="2000" b="1" dirty="0" smtClean="0"/>
              <a:t>20</a:t>
            </a:r>
            <a:r>
              <a:rPr lang="ja-JP" altLang="en-US" sz="2000" b="1" dirty="0" smtClean="0"/>
              <a:t>％</a:t>
            </a:r>
            <a:endParaRPr lang="en-US" altLang="ja-JP" sz="2000" b="1" dirty="0" smtClean="0"/>
          </a:p>
          <a:p>
            <a:endParaRPr lang="en-US" altLang="ja-JP" sz="2000" b="1" dirty="0"/>
          </a:p>
          <a:p>
            <a:r>
              <a:rPr lang="en-US" altLang="ja-JP" sz="2000" b="1" dirty="0" smtClean="0"/>
              <a:t>※</a:t>
            </a:r>
            <a:r>
              <a:rPr lang="ja-JP" altLang="en-US" sz="2000" b="1" dirty="0" smtClean="0"/>
              <a:t>大企業には</a:t>
            </a:r>
            <a:r>
              <a:rPr lang="en-US" altLang="ja-JP" sz="2000" b="1" dirty="0" smtClean="0"/>
              <a:t>FA</a:t>
            </a:r>
            <a:r>
              <a:rPr lang="ja-JP" altLang="en-US" sz="2000" b="1" dirty="0" smtClean="0"/>
              <a:t>も</a:t>
            </a:r>
            <a:r>
              <a:rPr lang="en-US" altLang="ja-JP" sz="2000" b="1" dirty="0" smtClean="0"/>
              <a:t>OA</a:t>
            </a:r>
            <a:r>
              <a:rPr lang="ja-JP" altLang="en-US" sz="2000" b="1" dirty="0" smtClean="0"/>
              <a:t>も</a:t>
            </a:r>
            <a:r>
              <a:rPr lang="en-US" altLang="ja-JP" sz="2000" b="1" dirty="0" smtClean="0"/>
              <a:t>IT</a:t>
            </a:r>
            <a:r>
              <a:rPr lang="ja-JP" altLang="en-US" sz="2000" b="1" dirty="0" smtClean="0"/>
              <a:t>もある。ロボットもある</a:t>
            </a:r>
            <a:r>
              <a:rPr lang="ja-JP" altLang="en-US" sz="2000" b="1" dirty="0" err="1" smtClean="0"/>
              <a:t>。。</a:t>
            </a:r>
            <a:endParaRPr lang="en-US" altLang="ja-JP" sz="2000" b="1" dirty="0" smtClean="0"/>
          </a:p>
        </p:txBody>
      </p:sp>
      <p:sp>
        <p:nvSpPr>
          <p:cNvPr id="14" name="テキスト ボックス 13"/>
          <p:cNvSpPr txBox="1"/>
          <p:nvPr/>
        </p:nvSpPr>
        <p:spPr>
          <a:xfrm>
            <a:off x="49619" y="863960"/>
            <a:ext cx="9340617" cy="461665"/>
          </a:xfrm>
          <a:prstGeom prst="rect">
            <a:avLst/>
          </a:prstGeom>
          <a:noFill/>
        </p:spPr>
        <p:txBody>
          <a:bodyPr wrap="square" rtlCol="0">
            <a:spAutoFit/>
          </a:bodyPr>
          <a:lstStyle/>
          <a:p>
            <a:r>
              <a:rPr lang="ja-JP" altLang="en-US" sz="2400" b="1" dirty="0" smtClean="0">
                <a:latin typeface="+mj-ea"/>
              </a:rPr>
              <a:t>□現場</a:t>
            </a:r>
            <a:r>
              <a:rPr lang="ja-JP" altLang="en-US" sz="2400" b="1" dirty="0">
                <a:latin typeface="+mj-ea"/>
              </a:rPr>
              <a:t>の課題が見えていない。</a:t>
            </a:r>
            <a:r>
              <a:rPr kumimoji="1" lang="ja-JP" altLang="en-US" sz="2400" b="1" dirty="0" smtClean="0"/>
              <a:t>　カイゼンのきっかけがつかめない。　</a:t>
            </a:r>
            <a:endParaRPr lang="en-US" altLang="ja-JP" sz="2400" b="1" dirty="0" smtClean="0">
              <a:solidFill>
                <a:srgbClr val="FF0000"/>
              </a:solidFill>
            </a:endParaRPr>
          </a:p>
        </p:txBody>
      </p:sp>
      <p:sp>
        <p:nvSpPr>
          <p:cNvPr id="15" name="テキスト ボックス 14"/>
          <p:cNvSpPr txBox="1"/>
          <p:nvPr/>
        </p:nvSpPr>
        <p:spPr>
          <a:xfrm>
            <a:off x="172737" y="5446335"/>
            <a:ext cx="9094380" cy="461665"/>
          </a:xfrm>
          <a:prstGeom prst="rect">
            <a:avLst/>
          </a:prstGeom>
          <a:noFill/>
        </p:spPr>
        <p:txBody>
          <a:bodyPr wrap="square" rtlCol="0">
            <a:spAutoFit/>
          </a:bodyPr>
          <a:lstStyle/>
          <a:p>
            <a:r>
              <a:rPr lang="ja-JP" altLang="en-US" sz="2400" b="1" dirty="0" smtClean="0"/>
              <a:t>課題が見えれば、</a:t>
            </a:r>
            <a:r>
              <a:rPr lang="en-US" altLang="ja-JP" sz="2400" b="1" dirty="0" smtClean="0"/>
              <a:t>80%</a:t>
            </a:r>
            <a:r>
              <a:rPr lang="ja-JP" altLang="en-US" sz="2400" b="1" dirty="0" smtClean="0"/>
              <a:t>の</a:t>
            </a:r>
            <a:r>
              <a:rPr lang="ja-JP" altLang="en-US" sz="2400" b="1" dirty="0"/>
              <a:t>む</a:t>
            </a:r>
            <a:r>
              <a:rPr lang="ja-JP" altLang="en-US" sz="2400" b="1" dirty="0" err="1"/>
              <a:t>だを</a:t>
            </a:r>
            <a:r>
              <a:rPr lang="en-US" altLang="ja-JP" sz="2400" b="1" dirty="0"/>
              <a:t>60</a:t>
            </a:r>
            <a:r>
              <a:rPr lang="ja-JP" altLang="en-US" sz="2400" b="1" dirty="0" smtClean="0"/>
              <a:t>にできる</a:t>
            </a:r>
            <a:r>
              <a:rPr lang="ja-JP" altLang="en-US" sz="2400" b="1" dirty="0"/>
              <a:t>かも</a:t>
            </a:r>
            <a:r>
              <a:rPr lang="ja-JP" altLang="en-US" sz="2400" b="1" dirty="0" smtClean="0"/>
              <a:t>！ </a:t>
            </a:r>
            <a:r>
              <a:rPr lang="ja-JP" altLang="en-US" sz="2400" b="1" dirty="0"/>
              <a:t>→　</a:t>
            </a:r>
            <a:r>
              <a:rPr lang="en-US" altLang="ja-JP" sz="2400" b="1" dirty="0">
                <a:solidFill>
                  <a:srgbClr val="FF0000"/>
                </a:solidFill>
              </a:rPr>
              <a:t>20%</a:t>
            </a:r>
            <a:r>
              <a:rPr lang="ja-JP" altLang="en-US" sz="2400" b="1" dirty="0">
                <a:solidFill>
                  <a:srgbClr val="FF0000"/>
                </a:solidFill>
              </a:rPr>
              <a:t>生産性</a:t>
            </a:r>
            <a:r>
              <a:rPr lang="en-US" altLang="ja-JP" sz="2400" b="1" dirty="0" smtClean="0">
                <a:solidFill>
                  <a:srgbClr val="FF0000"/>
                </a:solidFill>
              </a:rPr>
              <a:t>UP</a:t>
            </a:r>
            <a:endParaRPr lang="en-US" altLang="ja-JP" sz="2400" b="1" dirty="0">
              <a:solidFill>
                <a:srgbClr val="FF0000"/>
              </a:solidFill>
            </a:endParaRPr>
          </a:p>
        </p:txBody>
      </p:sp>
    </p:spTree>
    <p:extLst>
      <p:ext uri="{BB962C8B-B14F-4D97-AF65-F5344CB8AC3E}">
        <p14:creationId xmlns:p14="http://schemas.microsoft.com/office/powerpoint/2010/main" val="55393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a:xfrm>
            <a:off x="107504" y="892539"/>
            <a:ext cx="8928992" cy="5081541"/>
          </a:xfrm>
        </p:spPr>
        <p:txBody>
          <a:bodyPr lIns="36000" rIns="36000"/>
          <a:lstStyle/>
          <a:p>
            <a:r>
              <a:rPr lang="ja-JP" altLang="en-US" sz="2400" b="1" dirty="0"/>
              <a:t>□</a:t>
            </a:r>
            <a:r>
              <a:rPr lang="ja-JP" altLang="en-US" sz="2400" b="1" dirty="0" smtClean="0"/>
              <a:t>原価・</a:t>
            </a:r>
            <a:r>
              <a:rPr lang="ja-JP" altLang="en-US" sz="2400" b="1" dirty="0"/>
              <a:t>コストが見えていない</a:t>
            </a:r>
            <a:r>
              <a:rPr lang="ja-JP" altLang="en-US" sz="2400" b="1" dirty="0" smtClean="0"/>
              <a:t>。</a:t>
            </a:r>
            <a:endParaRPr lang="en-US" altLang="ja-JP" sz="2400" b="1" dirty="0" smtClean="0"/>
          </a:p>
          <a:p>
            <a:r>
              <a:rPr lang="ja-JP" altLang="en-US" sz="2400" dirty="0"/>
              <a:t>　</a:t>
            </a:r>
            <a:r>
              <a:rPr lang="ja-JP" altLang="en-US" sz="2400" dirty="0" smtClean="0"/>
              <a:t>償却期間が過ぎた古い設備　家内労働</a:t>
            </a:r>
            <a:endParaRPr lang="en-US" altLang="ja-JP" sz="2400" dirty="0" smtClean="0"/>
          </a:p>
          <a:p>
            <a:r>
              <a:rPr lang="ja-JP" altLang="en-US" sz="2400" dirty="0"/>
              <a:t>　</a:t>
            </a:r>
            <a:r>
              <a:rPr lang="ja-JP" altLang="en-US" sz="2400" dirty="0" smtClean="0"/>
              <a:t>先代から引き継いだ固定資産・土地・建屋</a:t>
            </a:r>
            <a:endParaRPr lang="en-US" altLang="ja-JP" sz="2400" dirty="0" smtClean="0"/>
          </a:p>
          <a:p>
            <a:r>
              <a:rPr lang="ja-JP" altLang="en-US" sz="2400" dirty="0" smtClean="0"/>
              <a:t>　思っている時間・工数・人数で本当に作れている？</a:t>
            </a:r>
            <a:endParaRPr lang="en-US" altLang="ja-JP" sz="2400" dirty="0" smtClean="0"/>
          </a:p>
          <a:p>
            <a:r>
              <a:rPr lang="ja-JP" altLang="en-US" sz="2400" dirty="0"/>
              <a:t>　</a:t>
            </a:r>
            <a:r>
              <a:rPr lang="ja-JP" altLang="en-US" sz="2400" dirty="0" smtClean="0"/>
              <a:t>そ</a:t>
            </a:r>
            <a:r>
              <a:rPr lang="ja-JP" altLang="en-US" sz="2400" dirty="0"/>
              <a:t>も</a:t>
            </a:r>
            <a:r>
              <a:rPr lang="ja-JP" altLang="en-US" sz="2400" dirty="0" smtClean="0"/>
              <a:t>そも価格交渉が難しい。交渉材料は必須。</a:t>
            </a:r>
            <a:endParaRPr lang="en-US" altLang="ja-JP" sz="2400" dirty="0" smtClean="0"/>
          </a:p>
          <a:p>
            <a:endParaRPr lang="en-US" altLang="ja-JP" sz="2400" dirty="0"/>
          </a:p>
          <a:p>
            <a:endParaRPr lang="en-US" altLang="ja-JP" sz="2400" dirty="0" smtClean="0"/>
          </a:p>
          <a:p>
            <a:endParaRPr lang="en-US" altLang="ja-JP" sz="2400" dirty="0"/>
          </a:p>
          <a:p>
            <a:endParaRPr lang="en-US" altLang="ja-JP" sz="2400" dirty="0" smtClean="0"/>
          </a:p>
          <a:p>
            <a:endParaRPr lang="en-US" altLang="ja-JP" sz="2400" dirty="0"/>
          </a:p>
          <a:p>
            <a:pPr>
              <a:lnSpc>
                <a:spcPts val="1200"/>
              </a:lnSpc>
            </a:pPr>
            <a:endParaRPr lang="en-US" altLang="ja-JP" sz="2400" dirty="0" smtClean="0"/>
          </a:p>
          <a:p>
            <a:r>
              <a:rPr lang="ja-JP" altLang="en-US" sz="2400" b="1" spc="-100" dirty="0" smtClean="0"/>
              <a:t>□大企業は安く部品調達、高品質で割安な製品を海外市場に</a:t>
            </a:r>
            <a:r>
              <a:rPr lang="en-US" altLang="ja-JP" sz="2400" b="1" dirty="0" smtClean="0"/>
              <a:t>(</a:t>
            </a:r>
            <a:r>
              <a:rPr lang="ja-JP" altLang="en-US" sz="2400" b="1" dirty="0" smtClean="0"/>
              <a:t>ラク</a:t>
            </a:r>
            <a:r>
              <a:rPr lang="en-US" altLang="ja-JP" sz="2400" b="1" dirty="0" smtClean="0"/>
              <a:t>)</a:t>
            </a:r>
            <a:endParaRPr lang="en-US" altLang="ja-JP" sz="2400" b="1" dirty="0"/>
          </a:p>
        </p:txBody>
      </p:sp>
      <p:sp>
        <p:nvSpPr>
          <p:cNvPr id="3" name="タイトル 1"/>
          <p:cNvSpPr txBox="1">
            <a:spLocks/>
          </p:cNvSpPr>
          <p:nvPr/>
        </p:nvSpPr>
        <p:spPr>
          <a:xfrm>
            <a:off x="60960" y="295275"/>
            <a:ext cx="6609616"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a:latin typeface="+mj-ea"/>
              </a:rPr>
              <a:t>中小企業の生産性が向上しない理由（ワケ）　</a:t>
            </a:r>
            <a:r>
              <a:rPr lang="ja-JP" altLang="en-US" b="1" dirty="0" smtClean="0">
                <a:latin typeface="+mj-ea"/>
              </a:rPr>
              <a:t>その２</a:t>
            </a:r>
            <a:r>
              <a:rPr lang="ja-JP" altLang="en-US" b="1" dirty="0">
                <a:latin typeface="+mj-ea"/>
              </a:rPr>
              <a:t/>
            </a:r>
            <a:br>
              <a:rPr lang="ja-JP" altLang="en-US" b="1" dirty="0">
                <a:latin typeface="+mj-ea"/>
              </a:rPr>
            </a:br>
            <a:endParaRPr lang="ja-JP" altLang="en-US" b="1" dirty="0">
              <a:latin typeface="+mj-ea"/>
            </a:endParaRPr>
          </a:p>
        </p:txBody>
      </p:sp>
      <p:sp>
        <p:nvSpPr>
          <p:cNvPr id="4" name="正方形/長方形 3"/>
          <p:cNvSpPr/>
          <p:nvPr/>
        </p:nvSpPr>
        <p:spPr>
          <a:xfrm>
            <a:off x="246996" y="3829310"/>
            <a:ext cx="6578806" cy="780918"/>
          </a:xfrm>
          <a:prstGeom prst="rect">
            <a:avLst/>
          </a:prstGeom>
          <a:solidFill>
            <a:schemeClr val="bg1"/>
          </a:solidFill>
          <a:ln w="22225">
            <a:solidFill>
              <a:schemeClr val="tx1"/>
            </a:solidFill>
          </a:ln>
        </p:spPr>
        <p:txBody>
          <a:bodyPr wrap="square" lIns="0" tIns="0" rIns="0" bIns="0" rtlCol="0" anchor="t">
            <a:noAutofit/>
          </a:bodyPr>
          <a:lstStyle/>
          <a:p>
            <a:pPr algn="ctr"/>
            <a:r>
              <a:rPr lang="ja-JP" altLang="en-US" sz="3200" b="1" dirty="0" smtClean="0"/>
              <a:t>現状のコスト</a:t>
            </a:r>
            <a:r>
              <a:rPr lang="ja-JP" altLang="en-US" sz="1600" b="1" dirty="0" smtClean="0"/>
              <a:t>（原材料・工賃・燃料ほか）</a:t>
            </a:r>
            <a:r>
              <a:rPr kumimoji="1" lang="ja-JP" altLang="en-US" sz="1600" b="1" dirty="0" smtClean="0"/>
              <a:t>　</a:t>
            </a:r>
          </a:p>
        </p:txBody>
      </p:sp>
      <p:sp>
        <p:nvSpPr>
          <p:cNvPr id="5" name="正方形/長方形 4"/>
          <p:cNvSpPr/>
          <p:nvPr/>
        </p:nvSpPr>
        <p:spPr>
          <a:xfrm>
            <a:off x="6825802" y="3829308"/>
            <a:ext cx="708339" cy="780919"/>
          </a:xfrm>
          <a:prstGeom prst="rect">
            <a:avLst/>
          </a:prstGeom>
          <a:solidFill>
            <a:srgbClr val="FFFF00"/>
          </a:solidFill>
          <a:ln w="22225">
            <a:solidFill>
              <a:schemeClr val="tx1"/>
            </a:solidFill>
          </a:ln>
        </p:spPr>
        <p:txBody>
          <a:bodyPr wrap="square" rtlCol="0" anchor="t">
            <a:noAutofit/>
          </a:bodyPr>
          <a:lstStyle/>
          <a:p>
            <a:pPr algn="ctr"/>
            <a:r>
              <a:rPr kumimoji="1" lang="ja-JP" altLang="en-US" sz="1600" b="1" dirty="0" smtClean="0"/>
              <a:t>利益</a:t>
            </a:r>
          </a:p>
        </p:txBody>
      </p:sp>
      <p:sp>
        <p:nvSpPr>
          <p:cNvPr id="6" name="正方形/長方形 5"/>
          <p:cNvSpPr/>
          <p:nvPr/>
        </p:nvSpPr>
        <p:spPr>
          <a:xfrm>
            <a:off x="246994" y="3322338"/>
            <a:ext cx="7287147" cy="443287"/>
          </a:xfrm>
          <a:prstGeom prst="rect">
            <a:avLst/>
          </a:prstGeom>
          <a:solidFill>
            <a:schemeClr val="bg1"/>
          </a:solidFill>
          <a:ln w="22225">
            <a:solidFill>
              <a:schemeClr val="tx1"/>
            </a:solidFill>
          </a:ln>
        </p:spPr>
        <p:txBody>
          <a:bodyPr wrap="square" lIns="0" tIns="0" rIns="0" bIns="0" rtlCol="0" anchor="t">
            <a:noAutofit/>
          </a:bodyPr>
          <a:lstStyle/>
          <a:p>
            <a:pPr algn="ctr"/>
            <a:r>
              <a:rPr kumimoji="1" lang="ja-JP" altLang="en-US" b="1" dirty="0" smtClean="0"/>
              <a:t>見積価格→売上　</a:t>
            </a:r>
          </a:p>
        </p:txBody>
      </p:sp>
      <p:sp>
        <p:nvSpPr>
          <p:cNvPr id="7" name="正方形/長方形 6"/>
          <p:cNvSpPr/>
          <p:nvPr/>
        </p:nvSpPr>
        <p:spPr>
          <a:xfrm>
            <a:off x="246994" y="4673910"/>
            <a:ext cx="6938808" cy="780918"/>
          </a:xfrm>
          <a:prstGeom prst="rect">
            <a:avLst/>
          </a:prstGeom>
          <a:solidFill>
            <a:schemeClr val="bg1"/>
          </a:solidFill>
          <a:ln w="22225">
            <a:solidFill>
              <a:schemeClr val="tx1"/>
            </a:solidFill>
          </a:ln>
        </p:spPr>
        <p:txBody>
          <a:bodyPr wrap="square" lIns="0" tIns="0" rIns="0" bIns="0" rtlCol="0" anchor="t">
            <a:noAutofit/>
          </a:bodyPr>
          <a:lstStyle/>
          <a:p>
            <a:pPr algn="ctr"/>
            <a:r>
              <a:rPr lang="ja-JP" altLang="en-US" sz="3200" b="1" dirty="0" smtClean="0"/>
              <a:t>実際のコスト</a:t>
            </a:r>
            <a:r>
              <a:rPr lang="ja-JP" altLang="en-US" sz="1600" b="1" dirty="0" smtClean="0"/>
              <a:t>（もっと工数がかかってる？）</a:t>
            </a:r>
            <a:r>
              <a:rPr kumimoji="1" lang="ja-JP" altLang="en-US" sz="1600" b="1" dirty="0" smtClean="0"/>
              <a:t>　</a:t>
            </a:r>
          </a:p>
        </p:txBody>
      </p:sp>
      <p:sp>
        <p:nvSpPr>
          <p:cNvPr id="9" name="正方形/長方形 8"/>
          <p:cNvSpPr/>
          <p:nvPr/>
        </p:nvSpPr>
        <p:spPr>
          <a:xfrm>
            <a:off x="7185802" y="4673909"/>
            <a:ext cx="1494560" cy="780919"/>
          </a:xfrm>
          <a:prstGeom prst="rect">
            <a:avLst/>
          </a:prstGeom>
          <a:solidFill>
            <a:srgbClr val="FF0000"/>
          </a:solidFill>
          <a:ln w="22225">
            <a:solidFill>
              <a:schemeClr val="tx1"/>
            </a:solidFill>
          </a:ln>
        </p:spPr>
        <p:txBody>
          <a:bodyPr wrap="square" rtlCol="0" anchor="t">
            <a:noAutofit/>
          </a:bodyPr>
          <a:lstStyle/>
          <a:p>
            <a:pPr algn="ctr"/>
            <a:r>
              <a:rPr kumimoji="1" lang="ja-JP" altLang="en-US" b="1" dirty="0" smtClean="0"/>
              <a:t>見えてない</a:t>
            </a:r>
            <a:endParaRPr kumimoji="1" lang="en-US" altLang="ja-JP" b="1" dirty="0" smtClean="0"/>
          </a:p>
          <a:p>
            <a:pPr algn="ctr"/>
            <a:r>
              <a:rPr kumimoji="1" lang="ja-JP" altLang="en-US" b="1" dirty="0" smtClean="0"/>
              <a:t>コスト</a:t>
            </a:r>
            <a:endParaRPr kumimoji="1" lang="en-US" altLang="ja-JP" b="1" dirty="0" smtClean="0"/>
          </a:p>
        </p:txBody>
      </p:sp>
      <p:sp>
        <p:nvSpPr>
          <p:cNvPr id="10" name="左矢印 9"/>
          <p:cNvSpPr/>
          <p:nvPr/>
        </p:nvSpPr>
        <p:spPr>
          <a:xfrm>
            <a:off x="7185802" y="2782338"/>
            <a:ext cx="720000" cy="540000"/>
          </a:xfrm>
          <a:prstGeom prst="leftArrow">
            <a:avLst/>
          </a:prstGeom>
          <a:solidFill>
            <a:srgbClr val="FFC000"/>
          </a:solidFill>
        </p:spPr>
        <p:txBody>
          <a:bodyPr wrap="square" rtlCol="0" anchor="ctr">
            <a:spAutoFit/>
          </a:bodyPr>
          <a:lstStyle/>
          <a:p>
            <a:pPr algn="r"/>
            <a:endParaRPr kumimoji="1" lang="ja-JP" altLang="en-US" sz="1200" dirty="0" smtClean="0">
              <a:solidFill>
                <a:schemeClr val="bg1"/>
              </a:solidFill>
            </a:endParaRPr>
          </a:p>
        </p:txBody>
      </p:sp>
      <p:sp>
        <p:nvSpPr>
          <p:cNvPr id="13" name="角丸四角形 12"/>
          <p:cNvSpPr/>
          <p:nvPr/>
        </p:nvSpPr>
        <p:spPr>
          <a:xfrm>
            <a:off x="7905803" y="2504148"/>
            <a:ext cx="1023460" cy="1903690"/>
          </a:xfrm>
          <a:prstGeom prst="roundRect">
            <a:avLst/>
          </a:prstGeom>
          <a:solidFill>
            <a:schemeClr val="tx2">
              <a:lumMod val="60000"/>
              <a:lumOff val="40000"/>
            </a:schemeClr>
          </a:solidFill>
          <a:ln>
            <a:solidFill>
              <a:schemeClr val="tx1"/>
            </a:solidFill>
          </a:ln>
        </p:spPr>
        <p:txBody>
          <a:bodyPr wrap="square" lIns="0" tIns="36000" rIns="0" bIns="0" rtlCol="0" anchor="ctr">
            <a:spAutoFit/>
          </a:bodyPr>
          <a:lstStyle/>
          <a:p>
            <a:pPr algn="ctr"/>
            <a:r>
              <a:rPr kumimoji="1" lang="ja-JP" altLang="en-US" sz="1600" b="1" dirty="0" smtClean="0">
                <a:solidFill>
                  <a:schemeClr val="bg1"/>
                </a:solidFill>
              </a:rPr>
              <a:t>大企業</a:t>
            </a:r>
            <a:endParaRPr kumimoji="1" lang="en-US" altLang="ja-JP" sz="1600" b="1" dirty="0" smtClean="0">
              <a:solidFill>
                <a:schemeClr val="bg1"/>
              </a:solidFill>
            </a:endParaRPr>
          </a:p>
          <a:p>
            <a:pPr algn="ctr"/>
            <a:endParaRPr lang="en-US" altLang="ja-JP" sz="1200" b="1" dirty="0" smtClean="0">
              <a:solidFill>
                <a:schemeClr val="bg1"/>
              </a:solidFill>
            </a:endParaRPr>
          </a:p>
          <a:p>
            <a:pPr algn="ctr"/>
            <a:r>
              <a:rPr lang="ja-JP" altLang="en-US" sz="1400" b="1" dirty="0" smtClean="0">
                <a:solidFill>
                  <a:schemeClr val="bg1"/>
                </a:solidFill>
              </a:rPr>
              <a:t>厳しい</a:t>
            </a:r>
            <a:endParaRPr lang="en-US" altLang="ja-JP" sz="1400" b="1" dirty="0" smtClean="0">
              <a:solidFill>
                <a:schemeClr val="bg1"/>
              </a:solidFill>
            </a:endParaRPr>
          </a:p>
          <a:p>
            <a:pPr algn="ctr"/>
            <a:r>
              <a:rPr kumimoji="1" lang="ja-JP" altLang="en-US" sz="1400" b="1" dirty="0" smtClean="0">
                <a:solidFill>
                  <a:schemeClr val="bg1"/>
                </a:solidFill>
              </a:rPr>
              <a:t>原価管理</a:t>
            </a:r>
            <a:endParaRPr kumimoji="1" lang="en-US" altLang="ja-JP" sz="1400" b="1" dirty="0" smtClean="0">
              <a:solidFill>
                <a:schemeClr val="bg1"/>
              </a:solidFill>
            </a:endParaRPr>
          </a:p>
          <a:p>
            <a:pPr algn="ctr"/>
            <a:endParaRPr lang="en-US" altLang="ja-JP" sz="1400" b="1" dirty="0">
              <a:solidFill>
                <a:schemeClr val="bg1"/>
              </a:solidFill>
            </a:endParaRPr>
          </a:p>
          <a:p>
            <a:pPr algn="ctr"/>
            <a:r>
              <a:rPr kumimoji="1" lang="ja-JP" altLang="en-US" sz="1400" b="1" dirty="0" smtClean="0">
                <a:solidFill>
                  <a:schemeClr val="bg1"/>
                </a:solidFill>
              </a:rPr>
              <a:t>値下圧力</a:t>
            </a:r>
            <a:endParaRPr kumimoji="1" lang="en-US" altLang="ja-JP" sz="1400" b="1" dirty="0" smtClean="0">
              <a:solidFill>
                <a:schemeClr val="bg1"/>
              </a:solidFill>
            </a:endParaRPr>
          </a:p>
          <a:p>
            <a:pPr algn="ctr"/>
            <a:r>
              <a:rPr lang="ja-JP" altLang="en-US" sz="1400" b="1" dirty="0" smtClean="0">
                <a:solidFill>
                  <a:schemeClr val="bg1"/>
                </a:solidFill>
              </a:rPr>
              <a:t>製品価格</a:t>
            </a:r>
            <a:endParaRPr lang="en-US" altLang="ja-JP" sz="1400" b="1" dirty="0" smtClean="0">
              <a:solidFill>
                <a:schemeClr val="bg1"/>
              </a:solidFill>
            </a:endParaRPr>
          </a:p>
          <a:p>
            <a:pPr algn="ctr"/>
            <a:r>
              <a:rPr lang="ja-JP" altLang="en-US" sz="1400" b="1" dirty="0" smtClean="0">
                <a:solidFill>
                  <a:schemeClr val="bg1"/>
                </a:solidFill>
              </a:rPr>
              <a:t>据置</a:t>
            </a:r>
            <a:endParaRPr kumimoji="1" lang="ja-JP" altLang="en-US" sz="1400" b="1" dirty="0" smtClean="0">
              <a:solidFill>
                <a:schemeClr val="bg1"/>
              </a:solidFill>
            </a:endParaRPr>
          </a:p>
        </p:txBody>
      </p:sp>
    </p:spTree>
    <p:extLst>
      <p:ext uri="{BB962C8B-B14F-4D97-AF65-F5344CB8AC3E}">
        <p14:creationId xmlns:p14="http://schemas.microsoft.com/office/powerpoint/2010/main" val="1529172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idx="1"/>
          </p:nvPr>
        </p:nvSpPr>
        <p:spPr/>
        <p:txBody>
          <a:bodyPr/>
          <a:lstStyle/>
          <a:p>
            <a:r>
              <a:rPr lang="ja-JP" altLang="en-US" b="1" dirty="0" smtClean="0"/>
              <a:t>□「モノ」の作り方が　「見えていない＝数値化・定量化できてない」</a:t>
            </a:r>
            <a:endParaRPr lang="en-US" altLang="ja-JP" b="1" dirty="0" smtClean="0"/>
          </a:p>
          <a:p>
            <a:r>
              <a:rPr lang="ja-JP" altLang="en-US" dirty="0" smtClean="0"/>
              <a:t>　カン・コツ・職人技　企業の強みそのもので、大変重要。</a:t>
            </a:r>
            <a:endParaRPr lang="en-US" altLang="ja-JP" dirty="0" smtClean="0"/>
          </a:p>
          <a:p>
            <a:r>
              <a:rPr lang="ja-JP" altLang="en-US" dirty="0" smtClean="0"/>
              <a:t>　が、</a:t>
            </a:r>
            <a:endParaRPr lang="en-US" altLang="ja-JP" dirty="0" smtClean="0"/>
          </a:p>
          <a:p>
            <a:r>
              <a:rPr lang="ja-JP" altLang="en-US" dirty="0"/>
              <a:t>　</a:t>
            </a:r>
            <a:r>
              <a:rPr lang="ja-JP" altLang="en-US" dirty="0" smtClean="0"/>
              <a:t>肝心かなめな部分が数字やテキストでの記述がされてない。</a:t>
            </a:r>
            <a:endParaRPr lang="en-US" altLang="ja-JP" dirty="0" smtClean="0"/>
          </a:p>
          <a:p>
            <a:r>
              <a:rPr lang="ja-JP" altLang="en-US" dirty="0" smtClean="0"/>
              <a:t>　</a:t>
            </a:r>
            <a:r>
              <a:rPr lang="en-US" altLang="ja-JP" dirty="0" smtClean="0"/>
              <a:t>DATA</a:t>
            </a:r>
            <a:r>
              <a:rPr lang="ja-JP" altLang="en-US" dirty="0" smtClean="0"/>
              <a:t>化して、引き継ぐ、守る方向へ</a:t>
            </a:r>
            <a:endParaRPr lang="en-US" altLang="ja-JP" dirty="0"/>
          </a:p>
          <a:p>
            <a:endParaRPr lang="ja-JP" altLang="en-US" dirty="0"/>
          </a:p>
        </p:txBody>
      </p:sp>
      <p:sp>
        <p:nvSpPr>
          <p:cNvPr id="4" name="横巻き 3"/>
          <p:cNvSpPr/>
          <p:nvPr/>
        </p:nvSpPr>
        <p:spPr>
          <a:xfrm>
            <a:off x="708338" y="2623554"/>
            <a:ext cx="2421228" cy="2052000"/>
          </a:xfrm>
          <a:prstGeom prst="horizontalScroll">
            <a:avLst/>
          </a:prstGeom>
          <a:ln>
            <a:solidFill>
              <a:srgbClr val="0000FF"/>
            </a:solidFill>
          </a:ln>
        </p:spPr>
        <p:txBody>
          <a:bodyPr wrap="square" rtlCol="0" anchor="ctr">
            <a:spAutoFit/>
          </a:bodyPr>
          <a:lstStyle/>
          <a:p>
            <a:pPr algn="r"/>
            <a:r>
              <a:rPr kumimoji="1" lang="ja-JP" altLang="en-US" sz="1200" dirty="0" smtClean="0">
                <a:solidFill>
                  <a:schemeClr val="bg1"/>
                </a:solidFill>
              </a:rPr>
              <a:t>こう切って</a:t>
            </a:r>
          </a:p>
        </p:txBody>
      </p:sp>
      <p:sp>
        <p:nvSpPr>
          <p:cNvPr id="5" name="左矢印 4"/>
          <p:cNvSpPr/>
          <p:nvPr/>
        </p:nvSpPr>
        <p:spPr>
          <a:xfrm flipH="1">
            <a:off x="4224541" y="3137796"/>
            <a:ext cx="600834" cy="540000"/>
          </a:xfrm>
          <a:prstGeom prst="leftArrow">
            <a:avLst/>
          </a:prstGeom>
          <a:solidFill>
            <a:srgbClr val="FFC000"/>
          </a:solidFill>
        </p:spPr>
        <p:txBody>
          <a:bodyPr wrap="square" rtlCol="0" anchor="ctr">
            <a:spAutoFit/>
          </a:bodyPr>
          <a:lstStyle/>
          <a:p>
            <a:pPr algn="r"/>
            <a:endParaRPr kumimoji="1" lang="ja-JP" altLang="en-US" sz="1200" dirty="0" smtClean="0">
              <a:solidFill>
                <a:schemeClr val="bg1"/>
              </a:solidFill>
            </a:endParaRPr>
          </a:p>
        </p:txBody>
      </p:sp>
      <p:sp>
        <p:nvSpPr>
          <p:cNvPr id="6" name="フローチャート: 磁気ディスク 5"/>
          <p:cNvSpPr/>
          <p:nvPr/>
        </p:nvSpPr>
        <p:spPr>
          <a:xfrm>
            <a:off x="5718220" y="3542785"/>
            <a:ext cx="2627290" cy="972000"/>
          </a:xfrm>
          <a:prstGeom prst="flowChartMagneticDisk">
            <a:avLst/>
          </a:prstGeom>
          <a:solidFill>
            <a:schemeClr val="bg1">
              <a:lumMod val="65000"/>
            </a:schemeClr>
          </a:solidFill>
          <a:ln>
            <a:solidFill>
              <a:schemeClr val="tx1"/>
            </a:solidFill>
          </a:ln>
        </p:spPr>
        <p:txBody>
          <a:bodyPr wrap="square" rtlCol="0" anchor="ctr">
            <a:spAutoFit/>
          </a:bodyPr>
          <a:lstStyle/>
          <a:p>
            <a:pPr algn="r"/>
            <a:endParaRPr kumimoji="1" lang="ja-JP" altLang="en-US" sz="1200" dirty="0" smtClean="0">
              <a:solidFill>
                <a:schemeClr val="bg1"/>
              </a:solidFill>
            </a:endParaRPr>
          </a:p>
        </p:txBody>
      </p:sp>
      <p:sp>
        <p:nvSpPr>
          <p:cNvPr id="7" name="フローチャート: 磁気ディスク 6"/>
          <p:cNvSpPr/>
          <p:nvPr/>
        </p:nvSpPr>
        <p:spPr>
          <a:xfrm>
            <a:off x="5718220" y="3137796"/>
            <a:ext cx="2627290" cy="972000"/>
          </a:xfrm>
          <a:prstGeom prst="flowChartMagneticDisk">
            <a:avLst/>
          </a:prstGeom>
          <a:solidFill>
            <a:schemeClr val="bg1">
              <a:lumMod val="65000"/>
            </a:schemeClr>
          </a:solidFill>
          <a:ln>
            <a:solidFill>
              <a:schemeClr val="tx1"/>
            </a:solidFill>
          </a:ln>
        </p:spPr>
        <p:txBody>
          <a:bodyPr wrap="square" rtlCol="0" anchor="ctr">
            <a:spAutoFit/>
          </a:bodyPr>
          <a:lstStyle/>
          <a:p>
            <a:pPr algn="r"/>
            <a:endParaRPr kumimoji="1" lang="ja-JP" altLang="en-US" sz="1200" dirty="0" smtClean="0">
              <a:solidFill>
                <a:schemeClr val="bg1"/>
              </a:solidFill>
            </a:endParaRPr>
          </a:p>
        </p:txBody>
      </p:sp>
      <p:sp>
        <p:nvSpPr>
          <p:cNvPr id="8" name="フローチャート: 磁気ディスク 7"/>
          <p:cNvSpPr/>
          <p:nvPr/>
        </p:nvSpPr>
        <p:spPr>
          <a:xfrm>
            <a:off x="5718220" y="2918155"/>
            <a:ext cx="2627290" cy="720000"/>
          </a:xfrm>
          <a:prstGeom prst="flowChartMagneticDisk">
            <a:avLst/>
          </a:prstGeom>
          <a:solidFill>
            <a:schemeClr val="bg1">
              <a:lumMod val="65000"/>
            </a:schemeClr>
          </a:solidFill>
          <a:ln>
            <a:solidFill>
              <a:schemeClr val="tx1"/>
            </a:solidFill>
          </a:ln>
        </p:spPr>
        <p:txBody>
          <a:bodyPr wrap="square" rtlCol="0" anchor="ctr">
            <a:spAutoFit/>
          </a:bodyPr>
          <a:lstStyle/>
          <a:p>
            <a:pPr algn="r"/>
            <a:endParaRPr kumimoji="1" lang="ja-JP" altLang="en-US" sz="1200" dirty="0" smtClean="0">
              <a:solidFill>
                <a:schemeClr val="bg1"/>
              </a:solidFill>
            </a:endParaRPr>
          </a:p>
        </p:txBody>
      </p:sp>
      <p:sp>
        <p:nvSpPr>
          <p:cNvPr id="10" name="テキスト ボックス 9"/>
          <p:cNvSpPr txBox="1"/>
          <p:nvPr/>
        </p:nvSpPr>
        <p:spPr>
          <a:xfrm>
            <a:off x="942395" y="5201199"/>
            <a:ext cx="7765960" cy="369332"/>
          </a:xfrm>
          <a:prstGeom prst="rect">
            <a:avLst/>
          </a:prstGeom>
          <a:noFill/>
        </p:spPr>
        <p:txBody>
          <a:bodyPr wrap="square" rtlCol="0">
            <a:spAutoFit/>
          </a:bodyPr>
          <a:lstStyle/>
          <a:p>
            <a:r>
              <a:rPr kumimoji="1" lang="en-US" altLang="ja-JP" b="1" dirty="0" err="1" smtClean="0"/>
              <a:t>IoT</a:t>
            </a:r>
            <a:r>
              <a:rPr kumimoji="1" lang="ja-JP" altLang="en-US" b="1" dirty="0" smtClean="0"/>
              <a:t>でデータを取り、いずれも、可視化できると</a:t>
            </a:r>
            <a:r>
              <a:rPr kumimoji="1" lang="ja-JP" altLang="en-US" b="1" dirty="0" err="1" smtClean="0"/>
              <a:t>。。</a:t>
            </a:r>
            <a:endParaRPr kumimoji="1" lang="ja-JP" altLang="en-US" b="1" dirty="0"/>
          </a:p>
        </p:txBody>
      </p:sp>
      <p:sp>
        <p:nvSpPr>
          <p:cNvPr id="11" name="タイトル 1"/>
          <p:cNvSpPr txBox="1">
            <a:spLocks/>
          </p:cNvSpPr>
          <p:nvPr/>
        </p:nvSpPr>
        <p:spPr>
          <a:xfrm>
            <a:off x="213360" y="278616"/>
            <a:ext cx="6609616"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a:latin typeface="+mj-ea"/>
              </a:rPr>
              <a:t>中小企業の生産性が向上しない理由（ワケ）　</a:t>
            </a:r>
            <a:r>
              <a:rPr lang="ja-JP" altLang="en-US" b="1" dirty="0" smtClean="0">
                <a:latin typeface="+mj-ea"/>
              </a:rPr>
              <a:t>その３</a:t>
            </a:r>
            <a:r>
              <a:rPr lang="ja-JP" altLang="en-US" b="1" dirty="0">
                <a:latin typeface="+mj-ea"/>
              </a:rPr>
              <a:t/>
            </a:r>
            <a:br>
              <a:rPr lang="ja-JP" altLang="en-US" b="1" dirty="0">
                <a:latin typeface="+mj-ea"/>
              </a:rPr>
            </a:br>
            <a:endParaRPr lang="ja-JP" altLang="en-US" b="1" dirty="0">
              <a:latin typeface="+mj-ea"/>
            </a:endParaRPr>
          </a:p>
        </p:txBody>
      </p:sp>
    </p:spTree>
    <p:extLst>
      <p:ext uri="{BB962C8B-B14F-4D97-AF65-F5344CB8AC3E}">
        <p14:creationId xmlns:p14="http://schemas.microsoft.com/office/powerpoint/2010/main" val="222854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60" y="295275"/>
            <a:ext cx="6609616"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smtClean="0">
                <a:latin typeface="+mj-ea"/>
              </a:rPr>
              <a:t>　</a:t>
            </a:r>
            <a:r>
              <a:rPr lang="en-US" altLang="ja-JP" b="1" dirty="0" smtClean="0">
                <a:latin typeface="+mj-ea"/>
              </a:rPr>
              <a:t>DX</a:t>
            </a:r>
            <a:r>
              <a:rPr lang="ja-JP" altLang="en-US" b="1" dirty="0" smtClean="0">
                <a:latin typeface="+mj-ea"/>
              </a:rPr>
              <a:t>で対象になる業務プロセス　カイゼンと創造的破壊</a:t>
            </a:r>
            <a:r>
              <a:rPr lang="ja-JP" altLang="en-US" b="1" dirty="0">
                <a:latin typeface="+mj-ea"/>
              </a:rPr>
              <a:t/>
            </a:r>
            <a:br>
              <a:rPr lang="ja-JP" altLang="en-US" b="1" dirty="0">
                <a:latin typeface="+mj-ea"/>
              </a:rPr>
            </a:br>
            <a:endParaRPr lang="ja-JP" altLang="en-US" b="1" dirty="0">
              <a:latin typeface="+mj-ea"/>
            </a:endParaRPr>
          </a:p>
        </p:txBody>
      </p:sp>
      <p:sp>
        <p:nvSpPr>
          <p:cNvPr id="5" name="角丸四角形 4"/>
          <p:cNvSpPr/>
          <p:nvPr/>
        </p:nvSpPr>
        <p:spPr>
          <a:xfrm>
            <a:off x="1383265" y="1908976"/>
            <a:ext cx="2490982" cy="966195"/>
          </a:xfrm>
          <a:prstGeom prst="roundRect">
            <a:avLst>
              <a:gd name="adj" fmla="val 5000"/>
            </a:avLst>
          </a:prstGeom>
          <a:pattFill prst="dkHorz">
            <a:fgClr>
              <a:srgbClr val="FFFF00"/>
            </a:fgClr>
            <a:bgClr>
              <a:schemeClr val="bg1"/>
            </a:bgClr>
          </a:pattFill>
          <a:ln w="22225">
            <a:solidFill>
              <a:schemeClr val="tx1"/>
            </a:solidFill>
          </a:ln>
          <a:effectLst/>
        </p:spPr>
        <p:txBody>
          <a:bodyPr wrap="square" lIns="0" tIns="0" rIns="0" bIns="0" rtlCol="0" anchor="ctr">
            <a:noAutofit/>
          </a:bodyPr>
          <a:lstStyle/>
          <a:p>
            <a:pPr algn="ctr"/>
            <a:r>
              <a:rPr lang="ja-JP" altLang="en-US" b="1" dirty="0" smtClean="0"/>
              <a:t>設計・開発・試作</a:t>
            </a:r>
            <a:endParaRPr kumimoji="1" lang="en-US" altLang="ja-JP" b="1" dirty="0" smtClean="0"/>
          </a:p>
          <a:p>
            <a:pPr algn="ctr"/>
            <a:r>
              <a:rPr lang="ja-JP" altLang="en-US" b="1" dirty="0" smtClean="0"/>
              <a:t>（</a:t>
            </a:r>
            <a:r>
              <a:rPr lang="en-US" altLang="ja-JP" b="1" dirty="0" smtClean="0"/>
              <a:t>ET</a:t>
            </a:r>
            <a:r>
              <a:rPr lang="ja-JP" altLang="en-US" b="1" dirty="0" smtClean="0"/>
              <a:t>）</a:t>
            </a:r>
            <a:endParaRPr kumimoji="1" lang="ja-JP" altLang="en-US" b="1" dirty="0" smtClean="0"/>
          </a:p>
        </p:txBody>
      </p:sp>
      <p:sp>
        <p:nvSpPr>
          <p:cNvPr id="6" name="角丸四角形 5"/>
          <p:cNvSpPr/>
          <p:nvPr/>
        </p:nvSpPr>
        <p:spPr>
          <a:xfrm>
            <a:off x="205073" y="1894724"/>
            <a:ext cx="1073025" cy="966195"/>
          </a:xfrm>
          <a:prstGeom prst="roundRect">
            <a:avLst>
              <a:gd name="adj" fmla="val 6713"/>
            </a:avLst>
          </a:prstGeom>
          <a:solidFill>
            <a:schemeClr val="bg1"/>
          </a:solidFill>
          <a:ln w="22225">
            <a:solidFill>
              <a:schemeClr val="tx1"/>
            </a:solidFill>
          </a:ln>
          <a:effectLst/>
        </p:spPr>
        <p:txBody>
          <a:bodyPr wrap="square" lIns="0" tIns="0" rIns="0" bIns="0" rtlCol="0" anchor="ctr">
            <a:noAutofit/>
          </a:bodyPr>
          <a:lstStyle/>
          <a:p>
            <a:pPr algn="ctr"/>
            <a:r>
              <a:rPr kumimoji="1" lang="ja-JP" altLang="en-US" b="1" dirty="0" smtClean="0"/>
              <a:t>サプライチェーン</a:t>
            </a:r>
            <a:endParaRPr kumimoji="1" lang="en-US" altLang="ja-JP" b="1" dirty="0" smtClean="0"/>
          </a:p>
          <a:p>
            <a:pPr algn="ctr"/>
            <a:r>
              <a:rPr lang="ja-JP" altLang="en-US" b="1" dirty="0" smtClean="0"/>
              <a:t>（</a:t>
            </a:r>
            <a:r>
              <a:rPr lang="en-US" altLang="ja-JP" b="1" dirty="0" smtClean="0"/>
              <a:t>SCM</a:t>
            </a:r>
            <a:r>
              <a:rPr lang="ja-JP" altLang="en-US" b="1" dirty="0" smtClean="0"/>
              <a:t>・</a:t>
            </a:r>
            <a:r>
              <a:rPr lang="en-US" altLang="ja-JP" b="1" dirty="0" smtClean="0"/>
              <a:t>IT</a:t>
            </a:r>
            <a:r>
              <a:rPr lang="ja-JP" altLang="en-US" b="1" dirty="0" smtClean="0"/>
              <a:t>）</a:t>
            </a:r>
            <a:endParaRPr kumimoji="1" lang="ja-JP" altLang="en-US" b="1" dirty="0" smtClean="0"/>
          </a:p>
        </p:txBody>
      </p:sp>
      <p:sp>
        <p:nvSpPr>
          <p:cNvPr id="7" name="角丸四角形 6"/>
          <p:cNvSpPr/>
          <p:nvPr/>
        </p:nvSpPr>
        <p:spPr>
          <a:xfrm>
            <a:off x="202938" y="1165896"/>
            <a:ext cx="3671309" cy="682778"/>
          </a:xfrm>
          <a:prstGeom prst="roundRect">
            <a:avLst>
              <a:gd name="adj" fmla="val 6845"/>
            </a:avLst>
          </a:prstGeom>
          <a:solidFill>
            <a:srgbClr val="FFFF00"/>
          </a:solidFill>
          <a:ln w="22225">
            <a:solidFill>
              <a:schemeClr val="tx1"/>
            </a:solidFill>
          </a:ln>
          <a:effectLst/>
        </p:spPr>
        <p:txBody>
          <a:bodyPr wrap="square" lIns="0" tIns="0" rIns="0" bIns="0" rtlCol="0" anchor="ctr">
            <a:noAutofit/>
          </a:bodyPr>
          <a:lstStyle/>
          <a:p>
            <a:r>
              <a:rPr lang="ja-JP" altLang="en-US" b="1" dirty="0" smtClean="0"/>
              <a:t>　経営・企画（</a:t>
            </a:r>
            <a:r>
              <a:rPr lang="en-US" altLang="ja-JP" b="1" dirty="0" smtClean="0"/>
              <a:t>M</a:t>
            </a:r>
            <a:r>
              <a:rPr lang="en-US" altLang="ja-JP" b="1" dirty="0"/>
              <a:t>T</a:t>
            </a:r>
            <a:r>
              <a:rPr lang="ja-JP" altLang="en-US" b="1" dirty="0" smtClean="0"/>
              <a:t>）</a:t>
            </a:r>
            <a:endParaRPr kumimoji="1" lang="ja-JP" altLang="en-US" b="1" dirty="0" smtClean="0"/>
          </a:p>
        </p:txBody>
      </p:sp>
      <p:sp>
        <p:nvSpPr>
          <p:cNvPr id="8" name="角丸四角形 7"/>
          <p:cNvSpPr/>
          <p:nvPr/>
        </p:nvSpPr>
        <p:spPr>
          <a:xfrm>
            <a:off x="205073" y="2906969"/>
            <a:ext cx="8739408" cy="612672"/>
          </a:xfrm>
          <a:prstGeom prst="roundRect">
            <a:avLst>
              <a:gd name="adj" fmla="val 9756"/>
            </a:avLst>
          </a:prstGeom>
          <a:solidFill>
            <a:schemeClr val="tx2">
              <a:lumMod val="20000"/>
              <a:lumOff val="80000"/>
            </a:schemeClr>
          </a:solidFill>
          <a:ln w="22225">
            <a:solidFill>
              <a:schemeClr val="tx1"/>
            </a:solidFill>
          </a:ln>
          <a:effectLst/>
        </p:spPr>
        <p:txBody>
          <a:bodyPr wrap="square" lIns="0" tIns="0" rIns="0" bIns="0" rtlCol="0" anchor="ctr">
            <a:noAutofit/>
          </a:bodyPr>
          <a:lstStyle/>
          <a:p>
            <a:pPr algn="ctr"/>
            <a:r>
              <a:rPr lang="ja-JP" altLang="en-US" b="1" dirty="0" smtClean="0"/>
              <a:t>バックオフィス業務</a:t>
            </a:r>
            <a:endParaRPr lang="en-US" altLang="ja-JP" b="1" dirty="0" smtClean="0"/>
          </a:p>
          <a:p>
            <a:pPr algn="ctr"/>
            <a:r>
              <a:rPr lang="ja-JP" altLang="en-US" b="1" dirty="0" smtClean="0"/>
              <a:t>インフォメーション</a:t>
            </a:r>
            <a:r>
              <a:rPr lang="ja-JP" altLang="en-US" b="1" dirty="0"/>
              <a:t>テクノロジ</a:t>
            </a:r>
            <a:r>
              <a:rPr lang="ja-JP" altLang="en-US" b="1" dirty="0" smtClean="0"/>
              <a:t>ー（</a:t>
            </a:r>
            <a:r>
              <a:rPr lang="en-US" altLang="ja-JP" b="1" dirty="0" smtClean="0"/>
              <a:t>IT</a:t>
            </a:r>
            <a:r>
              <a:rPr lang="ja-JP" altLang="en-US" b="1" dirty="0" smtClean="0"/>
              <a:t>）</a:t>
            </a:r>
            <a:endParaRPr kumimoji="1" lang="ja-JP" altLang="en-US" b="1" dirty="0" smtClean="0"/>
          </a:p>
        </p:txBody>
      </p:sp>
      <p:sp>
        <p:nvSpPr>
          <p:cNvPr id="9" name="角丸四角形 8"/>
          <p:cNvSpPr/>
          <p:nvPr/>
        </p:nvSpPr>
        <p:spPr>
          <a:xfrm>
            <a:off x="3904064" y="1165896"/>
            <a:ext cx="2857517" cy="682778"/>
          </a:xfrm>
          <a:prstGeom prst="roundRect">
            <a:avLst>
              <a:gd name="adj" fmla="val 5389"/>
            </a:avLst>
          </a:prstGeom>
          <a:pattFill prst="dkHorz">
            <a:fgClr>
              <a:srgbClr val="FFFF00"/>
            </a:fgClr>
            <a:bgClr>
              <a:schemeClr val="bg1"/>
            </a:bgClr>
          </a:pattFill>
          <a:ln w="22225">
            <a:solidFill>
              <a:schemeClr val="tx1"/>
            </a:solidFill>
          </a:ln>
          <a:effectLst/>
        </p:spPr>
        <p:txBody>
          <a:bodyPr wrap="square" lIns="0" tIns="0" rIns="0" bIns="0" rtlCol="0" anchor="ctr">
            <a:noAutofit/>
          </a:bodyPr>
          <a:lstStyle/>
          <a:p>
            <a:pPr algn="ctr"/>
            <a:r>
              <a:rPr lang="ja-JP" altLang="en-US" b="1" dirty="0" smtClean="0"/>
              <a:t>マーケティング（</a:t>
            </a:r>
            <a:r>
              <a:rPr lang="en-US" altLang="ja-JP" b="1" dirty="0" smtClean="0"/>
              <a:t>MT</a:t>
            </a:r>
            <a:r>
              <a:rPr lang="ja-JP" altLang="en-US" b="1" dirty="0" smtClean="0"/>
              <a:t>・</a:t>
            </a:r>
            <a:r>
              <a:rPr lang="en-US" altLang="ja-JP" b="1" dirty="0" smtClean="0"/>
              <a:t>IT</a:t>
            </a:r>
            <a:r>
              <a:rPr lang="ja-JP" altLang="en-US" b="1" dirty="0" smtClean="0"/>
              <a:t>）</a:t>
            </a:r>
            <a:endParaRPr kumimoji="1" lang="ja-JP" altLang="en-US" b="1" dirty="0" smtClean="0"/>
          </a:p>
        </p:txBody>
      </p:sp>
      <p:sp>
        <p:nvSpPr>
          <p:cNvPr id="10" name="角丸四角形 9"/>
          <p:cNvSpPr/>
          <p:nvPr/>
        </p:nvSpPr>
        <p:spPr>
          <a:xfrm>
            <a:off x="3906083" y="1894724"/>
            <a:ext cx="2855498" cy="977685"/>
          </a:xfrm>
          <a:prstGeom prst="roundRect">
            <a:avLst>
              <a:gd name="adj" fmla="val 4288"/>
            </a:avLst>
          </a:prstGeom>
          <a:solidFill>
            <a:srgbClr val="FFFF00">
              <a:alpha val="33000"/>
            </a:srgbClr>
          </a:solidFill>
          <a:ln w="22225">
            <a:solidFill>
              <a:schemeClr val="tx1"/>
            </a:solidFill>
          </a:ln>
          <a:effectLst/>
        </p:spPr>
        <p:txBody>
          <a:bodyPr wrap="square" lIns="0" tIns="0" rIns="0" bIns="0" rtlCol="0" anchor="ctr">
            <a:noAutofit/>
          </a:bodyPr>
          <a:lstStyle/>
          <a:p>
            <a:pPr algn="ctr"/>
            <a:r>
              <a:rPr lang="ja-JP" altLang="en-US" b="1" dirty="0" smtClean="0"/>
              <a:t>製造（工場・フィールド）</a:t>
            </a:r>
            <a:endParaRPr lang="en-US" altLang="ja-JP" b="1" dirty="0" smtClean="0"/>
          </a:p>
          <a:p>
            <a:pPr algn="ctr"/>
            <a:r>
              <a:rPr lang="ja-JP" altLang="en-US" b="1" dirty="0" smtClean="0"/>
              <a:t>（</a:t>
            </a:r>
            <a:r>
              <a:rPr lang="en-US" altLang="ja-JP" b="1" dirty="0" smtClean="0"/>
              <a:t>OT</a:t>
            </a:r>
            <a:r>
              <a:rPr lang="ja-JP" altLang="en-US" b="1" dirty="0" smtClean="0"/>
              <a:t>・</a:t>
            </a:r>
            <a:r>
              <a:rPr lang="en-US" altLang="ja-JP" b="1" dirty="0" err="1" smtClean="0">
                <a:solidFill>
                  <a:srgbClr val="FF0000"/>
                </a:solidFill>
              </a:rPr>
              <a:t>IoT</a:t>
            </a:r>
            <a:r>
              <a:rPr lang="ja-JP" altLang="en-US" b="1" dirty="0" smtClean="0"/>
              <a:t>）</a:t>
            </a:r>
            <a:endParaRPr kumimoji="1" lang="ja-JP" altLang="en-US" b="1" dirty="0" smtClean="0"/>
          </a:p>
        </p:txBody>
      </p:sp>
      <p:sp>
        <p:nvSpPr>
          <p:cNvPr id="11" name="角丸四角形 10"/>
          <p:cNvSpPr/>
          <p:nvPr/>
        </p:nvSpPr>
        <p:spPr>
          <a:xfrm>
            <a:off x="7794300" y="1165896"/>
            <a:ext cx="1150182" cy="1695023"/>
          </a:xfrm>
          <a:prstGeom prst="roundRect">
            <a:avLst>
              <a:gd name="adj" fmla="val 4182"/>
            </a:avLst>
          </a:prstGeom>
          <a:solidFill>
            <a:schemeClr val="bg1"/>
          </a:solidFill>
          <a:ln w="22225">
            <a:solidFill>
              <a:schemeClr val="tx1"/>
            </a:solidFill>
          </a:ln>
          <a:effectLst/>
        </p:spPr>
        <p:txBody>
          <a:bodyPr wrap="square" lIns="0" tIns="0" rIns="0" bIns="0" rtlCol="0" anchor="ctr">
            <a:noAutofit/>
          </a:bodyPr>
          <a:lstStyle/>
          <a:p>
            <a:pPr algn="ctr"/>
            <a:r>
              <a:rPr kumimoji="1" lang="ja-JP" altLang="en-US" b="1" dirty="0" smtClean="0"/>
              <a:t>顧客管理</a:t>
            </a:r>
            <a:endParaRPr kumimoji="1" lang="en-US" altLang="ja-JP" b="1" dirty="0" smtClean="0"/>
          </a:p>
          <a:p>
            <a:pPr algn="ctr"/>
            <a:r>
              <a:rPr lang="ja-JP" altLang="en-US" b="1" dirty="0" smtClean="0"/>
              <a:t>（</a:t>
            </a:r>
            <a:r>
              <a:rPr lang="en-US" altLang="ja-JP" b="1" dirty="0" smtClean="0"/>
              <a:t>CR</a:t>
            </a:r>
            <a:r>
              <a:rPr lang="en-US" altLang="ja-JP" b="1" dirty="0"/>
              <a:t>M</a:t>
            </a:r>
            <a:r>
              <a:rPr lang="ja-JP" altLang="en-US" b="1" dirty="0" smtClean="0"/>
              <a:t>・</a:t>
            </a:r>
            <a:r>
              <a:rPr lang="en-US" altLang="ja-JP" b="1" dirty="0" smtClean="0"/>
              <a:t>IT</a:t>
            </a:r>
            <a:r>
              <a:rPr lang="ja-JP" altLang="en-US" b="1" dirty="0" smtClean="0"/>
              <a:t>）</a:t>
            </a:r>
            <a:endParaRPr kumimoji="1" lang="ja-JP" altLang="en-US" b="1" dirty="0" smtClean="0"/>
          </a:p>
        </p:txBody>
      </p:sp>
      <p:sp>
        <p:nvSpPr>
          <p:cNvPr id="12" name="角丸四角形 11"/>
          <p:cNvSpPr/>
          <p:nvPr/>
        </p:nvSpPr>
        <p:spPr>
          <a:xfrm>
            <a:off x="6793418" y="1894724"/>
            <a:ext cx="969044" cy="977685"/>
          </a:xfrm>
          <a:prstGeom prst="roundRect">
            <a:avLst>
              <a:gd name="adj" fmla="val 6943"/>
            </a:avLst>
          </a:prstGeom>
          <a:pattFill prst="dkHorz">
            <a:fgClr>
              <a:srgbClr val="FFFF00"/>
            </a:fgClr>
            <a:bgClr>
              <a:schemeClr val="bg1"/>
            </a:bgClr>
          </a:pattFill>
          <a:ln w="22225">
            <a:solidFill>
              <a:schemeClr val="tx1"/>
            </a:solidFill>
          </a:ln>
          <a:effectLst/>
        </p:spPr>
        <p:txBody>
          <a:bodyPr wrap="square" lIns="0" tIns="0" rIns="0" bIns="0" rtlCol="0" anchor="ctr">
            <a:noAutofit/>
          </a:bodyPr>
          <a:lstStyle/>
          <a:p>
            <a:pPr algn="ctr"/>
            <a:r>
              <a:rPr kumimoji="1" lang="ja-JP" altLang="en-US" b="1" dirty="0" smtClean="0"/>
              <a:t>営業・</a:t>
            </a:r>
            <a:endParaRPr kumimoji="1" lang="en-US" altLang="ja-JP" b="1" dirty="0" smtClean="0"/>
          </a:p>
          <a:p>
            <a:pPr algn="ctr"/>
            <a:r>
              <a:rPr kumimoji="1" lang="ja-JP" altLang="en-US" b="1" dirty="0" smtClean="0"/>
              <a:t>販売促進</a:t>
            </a:r>
          </a:p>
        </p:txBody>
      </p:sp>
      <p:sp>
        <p:nvSpPr>
          <p:cNvPr id="13" name="角丸四角形 12"/>
          <p:cNvSpPr/>
          <p:nvPr/>
        </p:nvSpPr>
        <p:spPr>
          <a:xfrm>
            <a:off x="6793418" y="1165896"/>
            <a:ext cx="969044" cy="682778"/>
          </a:xfrm>
          <a:prstGeom prst="roundRect">
            <a:avLst>
              <a:gd name="adj" fmla="val 6943"/>
            </a:avLst>
          </a:prstGeom>
          <a:pattFill prst="dkHorz">
            <a:fgClr>
              <a:srgbClr val="FFFF00"/>
            </a:fgClr>
            <a:bgClr>
              <a:schemeClr val="bg1"/>
            </a:bgClr>
          </a:pattFill>
          <a:ln w="22225">
            <a:solidFill>
              <a:schemeClr val="tx1"/>
            </a:solidFill>
          </a:ln>
          <a:effectLst/>
        </p:spPr>
        <p:txBody>
          <a:bodyPr wrap="square" lIns="0" tIns="0" rIns="0" bIns="0" rtlCol="0" anchor="ctr">
            <a:noAutofit/>
          </a:bodyPr>
          <a:lstStyle/>
          <a:p>
            <a:pPr algn="ctr"/>
            <a:r>
              <a:rPr kumimoji="1" lang="ja-JP" altLang="en-US" b="1" dirty="0" smtClean="0"/>
              <a:t>営業・販売促進</a:t>
            </a:r>
          </a:p>
        </p:txBody>
      </p:sp>
      <p:sp>
        <p:nvSpPr>
          <p:cNvPr id="14" name="テキスト ボックス 13"/>
          <p:cNvSpPr txBox="1"/>
          <p:nvPr/>
        </p:nvSpPr>
        <p:spPr>
          <a:xfrm>
            <a:off x="364248" y="3565691"/>
            <a:ext cx="3154204" cy="1077218"/>
          </a:xfrm>
          <a:prstGeom prst="rect">
            <a:avLst/>
          </a:prstGeom>
          <a:noFill/>
        </p:spPr>
        <p:txBody>
          <a:bodyPr wrap="square" rtlCol="0">
            <a:spAutoFit/>
          </a:bodyPr>
          <a:lstStyle/>
          <a:p>
            <a:r>
              <a:rPr lang="en-US" altLang="ja-JP" sz="1600" b="1" dirty="0"/>
              <a:t>IT</a:t>
            </a:r>
            <a:r>
              <a:rPr lang="ja-JP" altLang="en-US" sz="1600" b="1" dirty="0"/>
              <a:t>　</a:t>
            </a:r>
            <a:r>
              <a:rPr lang="ja-JP" altLang="en-US" sz="1600" b="1" dirty="0" smtClean="0"/>
              <a:t>インフォメーションテクノロジー</a:t>
            </a:r>
            <a:endParaRPr lang="en-US" altLang="ja-JP" sz="1600" b="1" dirty="0" smtClean="0"/>
          </a:p>
          <a:p>
            <a:r>
              <a:rPr lang="en-US" altLang="ja-JP" sz="1600" b="1" dirty="0"/>
              <a:t>ET</a:t>
            </a:r>
            <a:r>
              <a:rPr lang="ja-JP" altLang="en-US" sz="1600" b="1" dirty="0"/>
              <a:t>　</a:t>
            </a:r>
            <a:r>
              <a:rPr lang="ja-JP" altLang="en-US" sz="1600" b="1" dirty="0" smtClean="0"/>
              <a:t>エンジニアリングテクノロジー</a:t>
            </a:r>
            <a:endParaRPr lang="en-US" altLang="ja-JP" sz="1600" b="1" dirty="0"/>
          </a:p>
          <a:p>
            <a:r>
              <a:rPr lang="en-US" altLang="ja-JP" sz="1600" b="1" dirty="0"/>
              <a:t>OT</a:t>
            </a:r>
            <a:r>
              <a:rPr lang="ja-JP" altLang="en-US" sz="1600" b="1" dirty="0"/>
              <a:t>　</a:t>
            </a:r>
            <a:r>
              <a:rPr lang="ja-JP" altLang="en-US" sz="1600" b="1" dirty="0" smtClean="0"/>
              <a:t>オペレーションテクノロジー</a:t>
            </a:r>
            <a:endParaRPr lang="en-US" altLang="ja-JP" sz="1600" b="1" dirty="0"/>
          </a:p>
          <a:p>
            <a:r>
              <a:rPr kumimoji="1" lang="en-US" altLang="ja-JP" sz="1600" b="1" dirty="0" smtClean="0"/>
              <a:t>MT</a:t>
            </a:r>
            <a:r>
              <a:rPr kumimoji="1" lang="ja-JP" altLang="en-US" sz="1600" b="1" dirty="0" smtClean="0"/>
              <a:t>　マネジメントテクノロジー</a:t>
            </a:r>
            <a:endParaRPr kumimoji="1" lang="en-US" altLang="ja-JP" sz="1600" b="1" dirty="0" smtClean="0"/>
          </a:p>
        </p:txBody>
      </p:sp>
      <p:sp>
        <p:nvSpPr>
          <p:cNvPr id="15" name="テキスト ボックス 14"/>
          <p:cNvSpPr txBox="1"/>
          <p:nvPr/>
        </p:nvSpPr>
        <p:spPr>
          <a:xfrm>
            <a:off x="3906083" y="4208604"/>
            <a:ext cx="4870174" cy="369332"/>
          </a:xfrm>
          <a:prstGeom prst="rect">
            <a:avLst/>
          </a:prstGeom>
          <a:noFill/>
        </p:spPr>
        <p:txBody>
          <a:bodyPr wrap="square" rtlCol="0">
            <a:spAutoFit/>
          </a:bodyPr>
          <a:lstStyle/>
          <a:p>
            <a:r>
              <a:rPr kumimoji="1" lang="ja-JP" altLang="en-US" dirty="0" smtClean="0"/>
              <a:t>全ての業務プロセスで様々なテクノロジーを活用</a:t>
            </a:r>
            <a:endParaRPr kumimoji="1" lang="ja-JP" altLang="en-US" dirty="0"/>
          </a:p>
        </p:txBody>
      </p:sp>
      <p:sp>
        <p:nvSpPr>
          <p:cNvPr id="16" name="テキスト ボックス 15"/>
          <p:cNvSpPr txBox="1"/>
          <p:nvPr/>
        </p:nvSpPr>
        <p:spPr>
          <a:xfrm>
            <a:off x="60960" y="4738352"/>
            <a:ext cx="8811853" cy="1477328"/>
          </a:xfrm>
          <a:prstGeom prst="rect">
            <a:avLst/>
          </a:prstGeom>
          <a:noFill/>
        </p:spPr>
        <p:txBody>
          <a:bodyPr wrap="square" rtlCol="0">
            <a:spAutoFit/>
          </a:bodyPr>
          <a:lstStyle/>
          <a:p>
            <a:r>
              <a:rPr lang="ja-JP" altLang="en-US" dirty="0" smtClean="0"/>
              <a:t>□テクノロジーの活用でカイゼンを加速してきた歴史。</a:t>
            </a:r>
            <a:endParaRPr lang="en-US" altLang="ja-JP" dirty="0" smtClean="0"/>
          </a:p>
          <a:p>
            <a:r>
              <a:rPr lang="ja-JP" altLang="en-US" dirty="0" smtClean="0"/>
              <a:t>□</a:t>
            </a:r>
            <a:r>
              <a:rPr lang="en-US" altLang="ja-JP" dirty="0" smtClean="0"/>
              <a:t>DX</a:t>
            </a:r>
            <a:r>
              <a:rPr lang="ja-JP" altLang="en-US" dirty="0" smtClean="0"/>
              <a:t>＝デジタル化でカイゼンを容易にする。⇒変革を容易に。全く変えてしまうのも可能</a:t>
            </a:r>
            <a:endParaRPr lang="en-US" altLang="ja-JP" dirty="0" smtClean="0"/>
          </a:p>
          <a:p>
            <a:r>
              <a:rPr lang="ja-JP" altLang="en-US" dirty="0" smtClean="0"/>
              <a:t>□カイゼン、従来の手法が前提。時にユーザーニーズを先取りし、全く変えてしまう必要</a:t>
            </a:r>
            <a:endParaRPr lang="en-US" altLang="ja-JP" dirty="0" smtClean="0"/>
          </a:p>
          <a:p>
            <a:r>
              <a:rPr lang="ja-JP" altLang="en-US" dirty="0"/>
              <a:t>□創造的破壊の反復で急激な技術進歩　牛馬から内燃機関、フィルム・</a:t>
            </a:r>
            <a:r>
              <a:rPr lang="en-US" altLang="ja-JP" dirty="0"/>
              <a:t>CD</a:t>
            </a:r>
            <a:r>
              <a:rPr lang="ja-JP" altLang="en-US" dirty="0" err="1"/>
              <a:t>。。。</a:t>
            </a:r>
            <a:endParaRPr lang="en-US" altLang="ja-JP" dirty="0"/>
          </a:p>
          <a:p>
            <a:endParaRPr kumimoji="1" lang="ja-JP" altLang="en-US" dirty="0"/>
          </a:p>
        </p:txBody>
      </p:sp>
      <p:sp>
        <p:nvSpPr>
          <p:cNvPr id="17" name="テキスト ボックス 16"/>
          <p:cNvSpPr txBox="1"/>
          <p:nvPr/>
        </p:nvSpPr>
        <p:spPr>
          <a:xfrm>
            <a:off x="2628756" y="857261"/>
            <a:ext cx="4780721" cy="369332"/>
          </a:xfrm>
          <a:prstGeom prst="rect">
            <a:avLst/>
          </a:prstGeom>
          <a:noFill/>
        </p:spPr>
        <p:txBody>
          <a:bodyPr wrap="square" rtlCol="0">
            <a:spAutoFit/>
          </a:bodyPr>
          <a:lstStyle/>
          <a:p>
            <a:r>
              <a:rPr kumimoji="1" lang="ja-JP" altLang="en-US" dirty="0" smtClean="0"/>
              <a:t>企業内の業務プロセス（概略）</a:t>
            </a:r>
            <a:endParaRPr kumimoji="1" lang="ja-JP" altLang="en-US" dirty="0"/>
          </a:p>
        </p:txBody>
      </p:sp>
    </p:spTree>
    <p:extLst>
      <p:ext uri="{BB962C8B-B14F-4D97-AF65-F5344CB8AC3E}">
        <p14:creationId xmlns:p14="http://schemas.microsoft.com/office/powerpoint/2010/main" val="263830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60" y="295275"/>
            <a:ext cx="6609616" cy="469900"/>
          </a:xfrm>
          <a:prstGeom prst="rect">
            <a:avLst/>
          </a:prstGeom>
        </p:spPr>
        <p:txBody>
          <a:bodyPr/>
          <a:lstStyle>
            <a:lvl1pPr algn="l" defTabSz="914400" rtl="0" eaLnBrk="1" latinLnBrk="0" hangingPunct="1">
              <a:spcBef>
                <a:spcPct val="0"/>
              </a:spcBef>
              <a:buNone/>
              <a:defRPr kumimoji="1" sz="2000" kern="1200">
                <a:solidFill>
                  <a:schemeClr val="tx1"/>
                </a:solidFill>
                <a:latin typeface="+mj-lt"/>
                <a:ea typeface="+mj-ea"/>
                <a:cs typeface="+mj-cs"/>
              </a:defRPr>
            </a:lvl1pPr>
          </a:lstStyle>
          <a:p>
            <a:r>
              <a:rPr lang="ja-JP" altLang="en-US" b="1" dirty="0" smtClean="0">
                <a:latin typeface="+mj-ea"/>
              </a:rPr>
              <a:t>　どこから着手するか？　</a:t>
            </a:r>
            <a:r>
              <a:rPr lang="en-US" altLang="ja-JP" b="1" dirty="0" smtClean="0">
                <a:latin typeface="+mj-ea"/>
              </a:rPr>
              <a:t>DX</a:t>
            </a:r>
            <a:r>
              <a:rPr lang="ja-JP" altLang="en-US" b="1" dirty="0">
                <a:latin typeface="+mj-ea"/>
              </a:rPr>
              <a:t/>
            </a:r>
            <a:br>
              <a:rPr lang="ja-JP" altLang="en-US" b="1" dirty="0">
                <a:latin typeface="+mj-ea"/>
              </a:rPr>
            </a:br>
            <a:endParaRPr lang="ja-JP" altLang="en-US" b="1" dirty="0">
              <a:latin typeface="+mj-ea"/>
            </a:endParaRPr>
          </a:p>
        </p:txBody>
      </p:sp>
      <p:sp>
        <p:nvSpPr>
          <p:cNvPr id="17" name="テキスト ボックス 16"/>
          <p:cNvSpPr txBox="1"/>
          <p:nvPr/>
        </p:nvSpPr>
        <p:spPr>
          <a:xfrm>
            <a:off x="60960" y="1017662"/>
            <a:ext cx="9083040" cy="3970318"/>
          </a:xfrm>
          <a:prstGeom prst="rect">
            <a:avLst/>
          </a:prstGeom>
          <a:noFill/>
        </p:spPr>
        <p:txBody>
          <a:bodyPr wrap="square" rtlCol="0">
            <a:spAutoFit/>
          </a:bodyPr>
          <a:lstStyle/>
          <a:p>
            <a:r>
              <a:rPr lang="ja-JP" altLang="en-US" dirty="0" smtClean="0"/>
              <a:t>□</a:t>
            </a:r>
            <a:r>
              <a:rPr lang="en-US" altLang="ja-JP" dirty="0" err="1" smtClean="0"/>
              <a:t>IoT</a:t>
            </a:r>
            <a:r>
              <a:rPr lang="ja-JP" altLang="en-US" dirty="0" smtClean="0"/>
              <a:t>・工場</a:t>
            </a:r>
            <a:endParaRPr lang="en-US" altLang="ja-JP" dirty="0" smtClean="0"/>
          </a:p>
          <a:p>
            <a:r>
              <a:rPr lang="ja-JP" altLang="en-US" dirty="0" smtClean="0"/>
              <a:t>　機械との接続が発生し、ハードルが高い。</a:t>
            </a:r>
            <a:endParaRPr lang="en-US" altLang="ja-JP" dirty="0" smtClean="0"/>
          </a:p>
          <a:p>
            <a:r>
              <a:rPr kumimoji="1" lang="ja-JP" altLang="en-US" dirty="0"/>
              <a:t>　</a:t>
            </a:r>
            <a:r>
              <a:rPr kumimoji="1" lang="ja-JP" altLang="en-US" dirty="0" smtClean="0"/>
              <a:t>大企業の</a:t>
            </a:r>
            <a:r>
              <a:rPr kumimoji="1" lang="en-US" altLang="ja-JP" dirty="0" smtClean="0"/>
              <a:t>FA</a:t>
            </a:r>
            <a:r>
              <a:rPr lang="ja-JP" altLang="en-US" dirty="0" smtClean="0"/>
              <a:t>に匹敵・対抗できる効果</a:t>
            </a:r>
            <a:endParaRPr lang="en-US" altLang="ja-JP" dirty="0" smtClean="0"/>
          </a:p>
          <a:p>
            <a:r>
              <a:rPr lang="ja-JP" altLang="en-US" dirty="0" smtClean="0"/>
              <a:t>　（大企業はタクトタイム短縮フレキシビリティ確保、マスカタマイゼーション実現でさらに進化）</a:t>
            </a:r>
            <a:endParaRPr lang="en-US" altLang="ja-JP" dirty="0" smtClean="0"/>
          </a:p>
          <a:p>
            <a:r>
              <a:rPr kumimoji="1" lang="ja-JP" altLang="en-US" dirty="0" smtClean="0"/>
              <a:t>□付加価値を産むほぼ唯一の部門。管理部門は通常、付加価値を生まない。</a:t>
            </a:r>
            <a:endParaRPr kumimoji="1" lang="en-US" altLang="ja-JP" dirty="0" smtClean="0"/>
          </a:p>
          <a:p>
            <a:r>
              <a:rPr kumimoji="1" lang="ja-JP" altLang="en-US" dirty="0" smtClean="0"/>
              <a:t>　（クラフト・工芸のような手作業部分も多い）</a:t>
            </a:r>
            <a:endParaRPr kumimoji="1" lang="en-US" altLang="ja-JP" dirty="0" smtClean="0"/>
          </a:p>
          <a:p>
            <a:endParaRPr kumimoji="1" lang="en-US" altLang="ja-JP" dirty="0"/>
          </a:p>
          <a:p>
            <a:r>
              <a:rPr lang="ja-JP" altLang="en-US" dirty="0" smtClean="0"/>
              <a:t>□</a:t>
            </a:r>
            <a:r>
              <a:rPr lang="en-US" altLang="ja-JP" dirty="0" smtClean="0"/>
              <a:t>MT</a:t>
            </a:r>
            <a:r>
              <a:rPr lang="ja-JP" altLang="en-US" dirty="0" smtClean="0"/>
              <a:t>　ホワイトカラーの生産性の低さ</a:t>
            </a:r>
            <a:endParaRPr lang="en-US" altLang="ja-JP" dirty="0" smtClean="0"/>
          </a:p>
          <a:p>
            <a:r>
              <a:rPr kumimoji="1" lang="ja-JP" altLang="en-US" dirty="0"/>
              <a:t>　</a:t>
            </a:r>
            <a:r>
              <a:rPr kumimoji="1" lang="ja-JP" altLang="en-US" dirty="0" smtClean="0"/>
              <a:t>テレワーク導入企業</a:t>
            </a:r>
            <a:r>
              <a:rPr kumimoji="1" lang="en-US" altLang="ja-JP" dirty="0" smtClean="0"/>
              <a:t>7</a:t>
            </a:r>
            <a:r>
              <a:rPr kumimoji="1" lang="ja-JP" altLang="en-US" dirty="0" smtClean="0"/>
              <a:t>割のうち、</a:t>
            </a:r>
            <a:r>
              <a:rPr kumimoji="1" lang="en-US" altLang="ja-JP" dirty="0" smtClean="0"/>
              <a:t>3</a:t>
            </a:r>
            <a:r>
              <a:rPr kumimoji="1" lang="ja-JP" altLang="en-US" dirty="0" smtClean="0"/>
              <a:t>割が高率の良さを感じつつ、元に戻す。</a:t>
            </a:r>
            <a:endParaRPr kumimoji="1" lang="en-US" altLang="ja-JP" dirty="0" smtClean="0"/>
          </a:p>
          <a:p>
            <a:endParaRPr kumimoji="1" lang="en-US" altLang="ja-JP" dirty="0" smtClean="0"/>
          </a:p>
          <a:p>
            <a:r>
              <a:rPr lang="ja-JP" altLang="en-US" dirty="0"/>
              <a:t>□</a:t>
            </a:r>
            <a:r>
              <a:rPr lang="en-US" altLang="ja-JP" dirty="0"/>
              <a:t>IT</a:t>
            </a:r>
            <a:r>
              <a:rPr lang="ja-JP" altLang="en-US" dirty="0"/>
              <a:t>で対応できる業務プロセスでも課題が山積⇒まず簡単に無駄をなくせるプロセスを探す</a:t>
            </a:r>
            <a:endParaRPr lang="en-US" altLang="ja-JP" dirty="0"/>
          </a:p>
          <a:p>
            <a:r>
              <a:rPr kumimoji="1" lang="ja-JP" altLang="en-US" dirty="0"/>
              <a:t>　</a:t>
            </a:r>
            <a:r>
              <a:rPr kumimoji="1" lang="ja-JP" altLang="en-US" dirty="0" smtClean="0"/>
              <a:t>オフィスで従業員の管理する体制の楽さ、</a:t>
            </a:r>
            <a:r>
              <a:rPr lang="ja-JP" altLang="en-US" dirty="0" smtClean="0"/>
              <a:t>根回し、経営判断の迅速さ、など、システム以</a:t>
            </a:r>
            <a:endParaRPr lang="en-US" altLang="ja-JP" dirty="0" smtClean="0"/>
          </a:p>
          <a:p>
            <a:r>
              <a:rPr lang="ja-JP" altLang="en-US" dirty="0"/>
              <a:t>　</a:t>
            </a:r>
            <a:r>
              <a:rPr lang="ja-JP" altLang="en-US" dirty="0" smtClean="0"/>
              <a:t>前の意思決定プロセスのムダが、テレワークにより顕在化。</a:t>
            </a:r>
            <a:endParaRPr lang="en-US" altLang="ja-JP" dirty="0" smtClean="0"/>
          </a:p>
          <a:p>
            <a:r>
              <a:rPr kumimoji="1" lang="ja-JP" altLang="en-US" dirty="0"/>
              <a:t>　</a:t>
            </a:r>
            <a:r>
              <a:rPr kumimoji="1" lang="ja-JP" altLang="en-US" dirty="0" smtClean="0"/>
              <a:t>テレワーク導入と同時に、こちらの変革が必要！</a:t>
            </a:r>
            <a:endParaRPr kumimoji="1" lang="ja-JP" altLang="en-US" dirty="0"/>
          </a:p>
        </p:txBody>
      </p:sp>
    </p:spTree>
    <p:extLst>
      <p:ext uri="{BB962C8B-B14F-4D97-AF65-F5344CB8AC3E}">
        <p14:creationId xmlns:p14="http://schemas.microsoft.com/office/powerpoint/2010/main" val="42094460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r">
          <a:defRPr sz="1200" dirty="0" smtClean="0">
            <a:solidFill>
              <a:schemeClr val="bg1"/>
            </a:solidFill>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8012</TotalTime>
  <Words>5350</Words>
  <Application>Microsoft Office PowerPoint</Application>
  <PresentationFormat>画面に合わせる (4:3)</PresentationFormat>
  <Paragraphs>679</Paragraphs>
  <Slides>40</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40</vt:i4>
      </vt:variant>
    </vt:vector>
  </HeadingPairs>
  <TitlesOfParts>
    <vt:vector size="52" baseType="lpstr">
      <vt:lpstr>Adobe Gothic Std B</vt:lpstr>
      <vt:lpstr>HGPｺﾞｼｯｸE</vt:lpstr>
      <vt:lpstr>HGPｺﾞｼｯｸM</vt:lpstr>
      <vt:lpstr>HG丸ｺﾞｼｯｸM-PRO</vt:lpstr>
      <vt:lpstr>ＭＳ Ｐゴシック</vt:lpstr>
      <vt:lpstr>ＭＳ ゴシック</vt:lpstr>
      <vt:lpstr>新細明體</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中小企業の生産性が向上しない理由（ワケ）　その１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事例3：精密プレス工業株式会社　アルドウィーノ工作から商品化</vt:lpstr>
      <vt:lpstr>PowerPoint プレゼンテーション</vt:lpstr>
      <vt:lpstr>PowerPoint プレゼンテーション</vt:lpstr>
      <vt:lpstr>事例6：株式会社ダイドー　タブレットで図面表示。ペーパーレス化</vt:lpstr>
      <vt:lpstr>事例7：近畿刃物工業株式会社</vt:lpstr>
      <vt:lpstr>PowerPoint プレゼンテーション</vt:lpstr>
      <vt:lpstr>事例9：サンコーインダストリー株式会社：在庫・調達管理</vt:lpstr>
      <vt:lpstr>事例10:カーライフサポート株式会社　Webカメラ・クラウド活用</vt:lpstr>
      <vt:lpstr>事例11：近畿工業株式会社</vt:lpstr>
      <vt:lpstr>事例12：サンプラスチックス株式会社</vt:lpstr>
      <vt:lpstr>PowerPoint プレゼンテーション</vt:lpstr>
      <vt:lpstr>事例1：チトセ工業Logbee　　新事業部を立ち上げ、新社屋で新展開</vt:lpstr>
      <vt:lpstr>PowerPoint プレゼンテーション</vt:lpstr>
      <vt:lpstr>事例3：サンコー技研株式会社　スマホアプリの協働開発</vt:lpstr>
      <vt:lpstr>事例4：株式会社山本金属製作所　センシングで最適な加工条件を発見</vt:lpstr>
      <vt:lpstr>PowerPoint プレゼンテーション</vt:lpstr>
      <vt:lpstr>事例7：枚岡合金工具株式会社　３SからITツールを開発・販売</vt:lpstr>
      <vt:lpstr>PowerPoint プレゼンテーション</vt:lpstr>
      <vt:lpstr>事例9：株式会社山田製作所</vt:lpstr>
      <vt:lpstr>事例10：柏原計器工業</vt:lpstr>
      <vt:lpstr>PowerPoint プレゼンテーション</vt:lpstr>
      <vt:lpstr>スーパーホテル　生産性向上によるサービス向上</vt:lpstr>
      <vt:lpstr>PowerPoint プレゼンテーション</vt:lpstr>
      <vt:lpstr>海外企業のイノベーション志向　TRUMPF社　コネクテッドファクトリー</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尾北　和美</dc:creator>
  <cp:lastModifiedBy>辻野　一郎</cp:lastModifiedBy>
  <cp:revision>795</cp:revision>
  <cp:lastPrinted>2020-10-13T08:34:17Z</cp:lastPrinted>
  <dcterms:created xsi:type="dcterms:W3CDTF">2016-02-05T01:19:55Z</dcterms:created>
  <dcterms:modified xsi:type="dcterms:W3CDTF">2021-01-21T05:00:39Z</dcterms:modified>
</cp:coreProperties>
</file>