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322" r:id="rId3"/>
  </p:sldIdLst>
  <p:sldSz cx="10691813" cy="7559675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CCFFFF"/>
    <a:srgbClr val="B5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1C59-AB65-43CA-8CBB-75D027D36BB9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9F524-605C-41B2-8196-8C06947893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30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9AB7-F276-437D-8D9E-C0838F1F7254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BAEF-E1F5-4403-B4B8-96C9E97C8033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09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6C61-CDED-4A07-95A4-CD01719A5156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37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A08D-85B2-4A9C-8B2E-2BAFB427163B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5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6670-39EB-4272-BEEF-2DFF27BB47BE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9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FD7D-18CF-4C58-8520-DE83D07F7787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25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225E-6516-49CA-8F34-66DE91A28E64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8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A3C9-9919-424D-9678-94CD593DA564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7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EA0C-693A-45A3-B239-BC9BBCF6C5B9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55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AF29-4AD6-4F8A-939A-0EC7AA6B6794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0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49F-FF0F-4CCE-A0D8-521C8888B7C4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18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5DC8-2973-4AD1-8531-C69F970267C6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16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1800-88A5-4D0C-B1D5-EBA1B6026105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080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E0C8-64AF-4FDB-9049-02E4E14A9CE3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47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8E6E-CCE6-487F-9F21-880E123E491F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A0F-B378-43F1-887D-CCB5C73398EE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67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36F7-40DA-4C90-8766-6809AF775862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7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1C24-6633-4AEA-ABE7-EEE819D28666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52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6C-0D91-429A-9059-98AE09384C62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11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D601-EF50-4F55-A120-89CFBE4A9CD6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7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C900-0770-4CFC-90FB-9FDAA608426A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37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2CAD-E911-4855-878F-3DE27FD76DE0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A915-E439-463A-B1B5-C0CF1B410236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5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058A-5862-4F50-9FB6-1E2E45BAE817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-1-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64BA-A90F-45A9-B547-449422851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1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03"/>
          <a:stretch>
            <a:fillRect/>
          </a:stretch>
        </p:blipFill>
        <p:spPr bwMode="auto">
          <a:xfrm>
            <a:off x="0" y="6820135"/>
            <a:ext cx="10691813" cy="7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45" y="-55420"/>
            <a:ext cx="7980564" cy="4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40"/>
          <a:stretch/>
        </p:blipFill>
        <p:spPr bwMode="auto">
          <a:xfrm>
            <a:off x="0" y="-55420"/>
            <a:ext cx="3204000" cy="4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A50CA-0072-4602-92A8-0FE2C91DFE25}" type="datetime1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-1-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CC11-2D05-44D9-B4BB-938AF5C905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59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5" y="2534016"/>
            <a:ext cx="9338751" cy="4371129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2684553" y="4446858"/>
            <a:ext cx="5349518" cy="245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73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84783" y="1047372"/>
            <a:ext cx="4440230" cy="348237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2263" b="1" spc="148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2263" b="1" spc="-14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リーンスタート！</a:t>
            </a:r>
            <a:r>
              <a:rPr lang="ja-JP" altLang="en-US" sz="2263" b="1" spc="-14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2263" b="1" spc="-14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eb</a:t>
            </a:r>
            <a:r>
              <a:rPr lang="ja-JP" altLang="en-US" sz="2263" b="1" spc="-14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endParaRPr lang="en-US" altLang="ja-JP" sz="2263" spc="-14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Picture 2" descr="L:\お　大阪府IoT推進ラボ事業\05_ロゴ原稿\Osaka_pre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515" y="518906"/>
            <a:ext cx="2089346" cy="37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57" y="490465"/>
            <a:ext cx="798784" cy="381808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424" y="467556"/>
            <a:ext cx="804893" cy="381808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5326213" y="2033744"/>
            <a:ext cx="110346" cy="282907"/>
          </a:xfrm>
          <a:prstGeom prst="rect">
            <a:avLst/>
          </a:prstGeom>
          <a:noFill/>
        </p:spPr>
        <p:txBody>
          <a:bodyPr wrap="square" lIns="64653" tIns="32326" rIns="64653" bIns="32326">
            <a:spAutoFit/>
          </a:bodyPr>
          <a:lstStyle/>
          <a:p>
            <a:pPr algn="ctr"/>
            <a:endParaRPr lang="ja-JP" altLang="en-US" sz="1414" b="1" dirty="0">
              <a:ln w="9525">
                <a:solidFill>
                  <a:prstClr val="black">
                    <a:lumMod val="65000"/>
                    <a:lumOff val="35000"/>
                  </a:prstClr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717718" y="2796985"/>
            <a:ext cx="242448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27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069114" y="1343882"/>
            <a:ext cx="2312019" cy="348237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ja-JP" altLang="en-US" sz="2263" b="1" spc="-14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コロナに克つ！</a:t>
            </a:r>
            <a:endParaRPr lang="en-US" altLang="ja-JP" sz="2263" b="1" spc="-14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22775" y="1877362"/>
            <a:ext cx="9338752" cy="646457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2475"/>
              </a:lnSpc>
            </a:pPr>
            <a:r>
              <a:rPr lang="ja-JP" altLang="en-US" sz="226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26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1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26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26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1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日（水）</a:t>
            </a:r>
            <a:r>
              <a:rPr lang="en-US" altLang="ja-JP" sz="226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1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時～</a:t>
            </a:r>
            <a:r>
              <a:rPr lang="en-US" altLang="ja-JP" sz="11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26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1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時半</a:t>
            </a:r>
            <a:r>
              <a:rPr lang="ja-JP" altLang="en-US" sz="849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849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849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722775" y="3403581"/>
            <a:ext cx="9338752" cy="2878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「データロガー</a:t>
            </a:r>
            <a:r>
              <a:rPr lang="en-US" altLang="ja-JP" sz="2263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Logbee</a:t>
            </a:r>
            <a:r>
              <a:rPr lang="en-US" altLang="ja-JP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263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Haruca</a:t>
            </a:r>
            <a:r>
              <a:rPr lang="ja-JP" altLang="ja-JP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で</a:t>
            </a:r>
            <a:r>
              <a:rPr lang="en-US" altLang="ja-JP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Co2</a:t>
            </a:r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を見る。</a:t>
            </a:r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」</a:t>
            </a:r>
            <a:endParaRPr lang="en-US" altLang="ja-JP" sz="2263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チトセ工業株式会社　代表取締役</a:t>
            </a:r>
            <a:r>
              <a:rPr lang="zh-TW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中西</a:t>
            </a:r>
            <a:r>
              <a:rPr lang="zh-TW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啓文　氏</a:t>
            </a:r>
            <a:endParaRPr lang="en-US" altLang="zh-TW" sz="226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63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「無人操業も夢でない社会を！ロボット製作と感染症対策」</a:t>
            </a:r>
            <a:endParaRPr lang="ja-JP" altLang="ja-JP" sz="2263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株式会社</a:t>
            </a:r>
            <a:r>
              <a:rPr lang="en-US" altLang="ja-JP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HCI</a:t>
            </a:r>
            <a:r>
              <a:rPr lang="ja-JP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代表取締役社長</a:t>
            </a:r>
            <a:r>
              <a:rPr lang="zh-TW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奥山 剛旭</a:t>
            </a:r>
            <a:r>
              <a:rPr lang="zh-TW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氏</a:t>
            </a:r>
            <a:endParaRPr lang="en-US" altLang="zh-TW" sz="226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26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コロナ禍の中でも操業は止められない！</a:t>
            </a:r>
            <a:r>
              <a:rPr lang="en-US" altLang="ja-JP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で強い企業に！ 」</a:t>
            </a:r>
            <a:endParaRPr lang="ja-JP" altLang="ja-JP" sz="2263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63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大阪府中小企業支援室　総括主査　辻野 一郎　</a:t>
            </a:r>
            <a:endParaRPr lang="en-US" altLang="ja-JP" sz="226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991692" y="1410174"/>
            <a:ext cx="5904291" cy="457057"/>
          </a:xfrm>
          <a:prstGeom prst="rect">
            <a:avLst/>
          </a:prstGeom>
          <a:noFill/>
        </p:spPr>
        <p:txBody>
          <a:bodyPr wrap="square" lIns="64653" tIns="32326" rIns="64653" bIns="32326">
            <a:spAutoFit/>
          </a:bodyPr>
          <a:lstStyle/>
          <a:p>
            <a:r>
              <a:rPr lang="ja-JP" altLang="en-US" sz="254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チトセ工業・</a:t>
            </a:r>
            <a:r>
              <a:rPr lang="en-US" altLang="ja-JP" sz="254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HCI</a:t>
            </a:r>
            <a:r>
              <a:rPr lang="ja-JP" altLang="en-US" sz="254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の戦略と奮闘</a:t>
            </a: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 t="30736" r="32576" b="48504"/>
          <a:stretch>
            <a:fillRect/>
          </a:stretch>
        </p:blipFill>
        <p:spPr>
          <a:xfrm>
            <a:off x="1328930" y="2796985"/>
            <a:ext cx="335960" cy="343628"/>
          </a:xfrm>
          <a:custGeom>
            <a:avLst/>
            <a:gdLst>
              <a:gd name="connsiteX0" fmla="*/ 412753 w 825506"/>
              <a:gd name="connsiteY0" fmla="*/ 0 h 844346"/>
              <a:gd name="connsiteX1" fmla="*/ 825506 w 825506"/>
              <a:gd name="connsiteY1" fmla="*/ 422173 h 844346"/>
              <a:gd name="connsiteX2" fmla="*/ 412753 w 825506"/>
              <a:gd name="connsiteY2" fmla="*/ 844346 h 844346"/>
              <a:gd name="connsiteX3" fmla="*/ 0 w 825506"/>
              <a:gd name="connsiteY3" fmla="*/ 422173 h 844346"/>
              <a:gd name="connsiteX4" fmla="*/ 412753 w 825506"/>
              <a:gd name="connsiteY4" fmla="*/ 0 h 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6" h="844346">
                <a:moveTo>
                  <a:pt x="412753" y="0"/>
                </a:moveTo>
                <a:cubicBezTo>
                  <a:pt x="640710" y="0"/>
                  <a:pt x="825506" y="189013"/>
                  <a:pt x="825506" y="422173"/>
                </a:cubicBezTo>
                <a:cubicBezTo>
                  <a:pt x="825506" y="655333"/>
                  <a:pt x="640710" y="844346"/>
                  <a:pt x="412753" y="844346"/>
                </a:cubicBezTo>
                <a:cubicBezTo>
                  <a:pt x="184796" y="844346"/>
                  <a:pt x="0" y="655333"/>
                  <a:pt x="0" y="422173"/>
                </a:cubicBezTo>
                <a:cubicBezTo>
                  <a:pt x="0" y="189013"/>
                  <a:pt x="184796" y="0"/>
                  <a:pt x="412753" y="0"/>
                </a:cubicBezTo>
                <a:close/>
              </a:path>
            </a:pathLst>
          </a:custGeom>
        </p:spPr>
      </p:pic>
      <p:sp>
        <p:nvSpPr>
          <p:cNvPr id="63" name="テキスト ボックス 62"/>
          <p:cNvSpPr txBox="1"/>
          <p:nvPr/>
        </p:nvSpPr>
        <p:spPr>
          <a:xfrm>
            <a:off x="1353112" y="2824985"/>
            <a:ext cx="242448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7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</a:t>
            </a: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13190" r="50995" b="54138"/>
          <a:stretch>
            <a:fillRect/>
          </a:stretch>
        </p:blipFill>
        <p:spPr>
          <a:xfrm>
            <a:off x="1731423" y="2796985"/>
            <a:ext cx="358302" cy="343628"/>
          </a:xfrm>
          <a:custGeom>
            <a:avLst/>
            <a:gdLst>
              <a:gd name="connsiteX0" fmla="*/ 692799 w 1385598"/>
              <a:gd name="connsiteY0" fmla="*/ 0 h 1328846"/>
              <a:gd name="connsiteX1" fmla="*/ 1385598 w 1385598"/>
              <a:gd name="connsiteY1" fmla="*/ 664423 h 1328846"/>
              <a:gd name="connsiteX2" fmla="*/ 692799 w 1385598"/>
              <a:gd name="connsiteY2" fmla="*/ 1328846 h 1328846"/>
              <a:gd name="connsiteX3" fmla="*/ 0 w 1385598"/>
              <a:gd name="connsiteY3" fmla="*/ 664423 h 1328846"/>
              <a:gd name="connsiteX4" fmla="*/ 692799 w 1385598"/>
              <a:gd name="connsiteY4" fmla="*/ 0 h 13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598" h="1328846">
                <a:moveTo>
                  <a:pt x="692799" y="0"/>
                </a:moveTo>
                <a:cubicBezTo>
                  <a:pt x="1075421" y="0"/>
                  <a:pt x="1385598" y="297472"/>
                  <a:pt x="1385598" y="664423"/>
                </a:cubicBezTo>
                <a:cubicBezTo>
                  <a:pt x="1385598" y="1031374"/>
                  <a:pt x="1075421" y="1328846"/>
                  <a:pt x="692799" y="1328846"/>
                </a:cubicBezTo>
                <a:cubicBezTo>
                  <a:pt x="310177" y="1328846"/>
                  <a:pt x="0" y="1031374"/>
                  <a:pt x="0" y="664423"/>
                </a:cubicBezTo>
                <a:cubicBezTo>
                  <a:pt x="0" y="297472"/>
                  <a:pt x="310177" y="0"/>
                  <a:pt x="692799" y="0"/>
                </a:cubicBezTo>
                <a:close/>
              </a:path>
            </a:pathLst>
          </a:custGeom>
        </p:spPr>
      </p:pic>
      <p:sp>
        <p:nvSpPr>
          <p:cNvPr id="61" name="テキスト ボックス 60"/>
          <p:cNvSpPr txBox="1"/>
          <p:nvPr/>
        </p:nvSpPr>
        <p:spPr>
          <a:xfrm>
            <a:off x="1753099" y="2824985"/>
            <a:ext cx="242448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7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</a:t>
            </a:r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 t="30736" r="32576" b="48504"/>
          <a:stretch>
            <a:fillRect/>
          </a:stretch>
        </p:blipFill>
        <p:spPr>
          <a:xfrm>
            <a:off x="2149745" y="2796985"/>
            <a:ext cx="335960" cy="343628"/>
          </a:xfrm>
          <a:custGeom>
            <a:avLst/>
            <a:gdLst>
              <a:gd name="connsiteX0" fmla="*/ 412753 w 825506"/>
              <a:gd name="connsiteY0" fmla="*/ 0 h 844346"/>
              <a:gd name="connsiteX1" fmla="*/ 825506 w 825506"/>
              <a:gd name="connsiteY1" fmla="*/ 422173 h 844346"/>
              <a:gd name="connsiteX2" fmla="*/ 412753 w 825506"/>
              <a:gd name="connsiteY2" fmla="*/ 844346 h 844346"/>
              <a:gd name="connsiteX3" fmla="*/ 0 w 825506"/>
              <a:gd name="connsiteY3" fmla="*/ 422173 h 844346"/>
              <a:gd name="connsiteX4" fmla="*/ 412753 w 825506"/>
              <a:gd name="connsiteY4" fmla="*/ 0 h 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6" h="844346">
                <a:moveTo>
                  <a:pt x="412753" y="0"/>
                </a:moveTo>
                <a:cubicBezTo>
                  <a:pt x="640710" y="0"/>
                  <a:pt x="825506" y="189013"/>
                  <a:pt x="825506" y="422173"/>
                </a:cubicBezTo>
                <a:cubicBezTo>
                  <a:pt x="825506" y="655333"/>
                  <a:pt x="640710" y="844346"/>
                  <a:pt x="412753" y="844346"/>
                </a:cubicBezTo>
                <a:cubicBezTo>
                  <a:pt x="184796" y="844346"/>
                  <a:pt x="0" y="655333"/>
                  <a:pt x="0" y="422173"/>
                </a:cubicBezTo>
                <a:cubicBezTo>
                  <a:pt x="0" y="189013"/>
                  <a:pt x="184796" y="0"/>
                  <a:pt x="412753" y="0"/>
                </a:cubicBezTo>
                <a:close/>
              </a:path>
            </a:pathLst>
          </a:custGeom>
        </p:spPr>
      </p:pic>
      <p:sp>
        <p:nvSpPr>
          <p:cNvPr id="59" name="テキスト ボックス 58"/>
          <p:cNvSpPr txBox="1"/>
          <p:nvPr/>
        </p:nvSpPr>
        <p:spPr>
          <a:xfrm>
            <a:off x="2172127" y="2824985"/>
            <a:ext cx="242448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7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</a:t>
            </a: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13190" r="50995" b="54138"/>
          <a:stretch>
            <a:fillRect/>
          </a:stretch>
        </p:blipFill>
        <p:spPr>
          <a:xfrm>
            <a:off x="2549592" y="2796985"/>
            <a:ext cx="358302" cy="343628"/>
          </a:xfrm>
          <a:custGeom>
            <a:avLst/>
            <a:gdLst>
              <a:gd name="connsiteX0" fmla="*/ 692799 w 1385598"/>
              <a:gd name="connsiteY0" fmla="*/ 0 h 1328846"/>
              <a:gd name="connsiteX1" fmla="*/ 1385598 w 1385598"/>
              <a:gd name="connsiteY1" fmla="*/ 664423 h 1328846"/>
              <a:gd name="connsiteX2" fmla="*/ 692799 w 1385598"/>
              <a:gd name="connsiteY2" fmla="*/ 1328846 h 1328846"/>
              <a:gd name="connsiteX3" fmla="*/ 0 w 1385598"/>
              <a:gd name="connsiteY3" fmla="*/ 664423 h 1328846"/>
              <a:gd name="connsiteX4" fmla="*/ 692799 w 1385598"/>
              <a:gd name="connsiteY4" fmla="*/ 0 h 13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598" h="1328846">
                <a:moveTo>
                  <a:pt x="692799" y="0"/>
                </a:moveTo>
                <a:cubicBezTo>
                  <a:pt x="1075421" y="0"/>
                  <a:pt x="1385598" y="297472"/>
                  <a:pt x="1385598" y="664423"/>
                </a:cubicBezTo>
                <a:cubicBezTo>
                  <a:pt x="1385598" y="1031374"/>
                  <a:pt x="1075421" y="1328846"/>
                  <a:pt x="692799" y="1328846"/>
                </a:cubicBezTo>
                <a:cubicBezTo>
                  <a:pt x="310177" y="1328846"/>
                  <a:pt x="0" y="1031374"/>
                  <a:pt x="0" y="664423"/>
                </a:cubicBezTo>
                <a:cubicBezTo>
                  <a:pt x="0" y="297472"/>
                  <a:pt x="310177" y="0"/>
                  <a:pt x="692799" y="0"/>
                </a:cubicBezTo>
                <a:close/>
              </a:path>
            </a:pathLst>
          </a:custGeom>
        </p:spPr>
      </p:pic>
      <p:sp>
        <p:nvSpPr>
          <p:cNvPr id="57" name="テキスト ボックス 56"/>
          <p:cNvSpPr txBox="1"/>
          <p:nvPr/>
        </p:nvSpPr>
        <p:spPr>
          <a:xfrm>
            <a:off x="2573579" y="2824985"/>
            <a:ext cx="242448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7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</a:t>
            </a:r>
          </a:p>
        </p:txBody>
      </p:sp>
      <p:pic>
        <p:nvPicPr>
          <p:cNvPr id="85" name="図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 t="30736" r="32576" b="48504"/>
          <a:stretch>
            <a:fillRect/>
          </a:stretch>
        </p:blipFill>
        <p:spPr>
          <a:xfrm>
            <a:off x="2973425" y="2796986"/>
            <a:ext cx="351057" cy="355326"/>
          </a:xfrm>
          <a:custGeom>
            <a:avLst/>
            <a:gdLst>
              <a:gd name="connsiteX0" fmla="*/ 412753 w 825506"/>
              <a:gd name="connsiteY0" fmla="*/ 0 h 844346"/>
              <a:gd name="connsiteX1" fmla="*/ 825506 w 825506"/>
              <a:gd name="connsiteY1" fmla="*/ 422173 h 844346"/>
              <a:gd name="connsiteX2" fmla="*/ 412753 w 825506"/>
              <a:gd name="connsiteY2" fmla="*/ 844346 h 844346"/>
              <a:gd name="connsiteX3" fmla="*/ 0 w 825506"/>
              <a:gd name="connsiteY3" fmla="*/ 422173 h 844346"/>
              <a:gd name="connsiteX4" fmla="*/ 412753 w 825506"/>
              <a:gd name="connsiteY4" fmla="*/ 0 h 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6" h="844346">
                <a:moveTo>
                  <a:pt x="412753" y="0"/>
                </a:moveTo>
                <a:cubicBezTo>
                  <a:pt x="640710" y="0"/>
                  <a:pt x="825506" y="189013"/>
                  <a:pt x="825506" y="422173"/>
                </a:cubicBezTo>
                <a:cubicBezTo>
                  <a:pt x="825506" y="655333"/>
                  <a:pt x="640710" y="844346"/>
                  <a:pt x="412753" y="844346"/>
                </a:cubicBezTo>
                <a:cubicBezTo>
                  <a:pt x="184796" y="844346"/>
                  <a:pt x="0" y="655333"/>
                  <a:pt x="0" y="422173"/>
                </a:cubicBezTo>
                <a:cubicBezTo>
                  <a:pt x="0" y="189013"/>
                  <a:pt x="184796" y="0"/>
                  <a:pt x="412753" y="0"/>
                </a:cubicBezTo>
                <a:close/>
              </a:path>
            </a:pathLst>
          </a:custGeom>
        </p:spPr>
      </p:pic>
      <p:sp>
        <p:nvSpPr>
          <p:cNvPr id="55" name="テキスト ボックス 54"/>
          <p:cNvSpPr txBox="1"/>
          <p:nvPr/>
        </p:nvSpPr>
        <p:spPr>
          <a:xfrm>
            <a:off x="2991692" y="2824985"/>
            <a:ext cx="242448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7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ム</a:t>
            </a:r>
          </a:p>
        </p:txBody>
      </p:sp>
    </p:spTree>
    <p:extLst>
      <p:ext uri="{BB962C8B-B14F-4D97-AF65-F5344CB8AC3E}">
        <p14:creationId xmlns:p14="http://schemas.microsoft.com/office/powerpoint/2010/main" val="1685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3300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prstDash val="dash"/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spcBef>
            <a:spcPct val="0"/>
          </a:spcBef>
          <a:buFontTx/>
          <a:buNone/>
          <a:defRPr sz="900" dirty="0" smtClean="0">
            <a:solidFill>
              <a:schemeClr val="bg2">
                <a:lumMod val="50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4643</TotalTime>
  <Words>128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ＭＳ Ｐゴシック</vt:lpstr>
      <vt:lpstr>メイリオ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>りそな銀行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システム部</dc:creator>
  <cp:lastModifiedBy>辻野　一郎</cp:lastModifiedBy>
  <cp:revision>183</cp:revision>
  <cp:lastPrinted>2018-09-21T02:50:31Z</cp:lastPrinted>
  <dcterms:created xsi:type="dcterms:W3CDTF">2015-05-13T04:15:19Z</dcterms:created>
  <dcterms:modified xsi:type="dcterms:W3CDTF">2021-01-21T07:58:44Z</dcterms:modified>
</cp:coreProperties>
</file>